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2"/>
  </p:notesMasterIdLst>
  <p:sldIdLst>
    <p:sldId id="258" r:id="rId5"/>
    <p:sldId id="260" r:id="rId6"/>
    <p:sldId id="261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52400">
                <a:solidFill>
                  <a:schemeClr val="accent1"/>
                </a:solidFill>
              </a:ln>
              <a:effectLst/>
              <a:sp3d contourW="152400"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508168335466386"/>
                  <c:y val="0.00601564066573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0504404125574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193405104269"/>
                      <c:h val="0.105674754361339"/>
                    </c:manualLayout>
                  </c15:layout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726191372431"/>
                      <c:h val="0.15379987968718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801776707069186"/>
                  <c:y val="0.03609384399438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31852744109"/>
                      <c:h val="0.10567475436133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914703003839494"/>
                  <c:y val="-0.007519550832163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0230369645411"/>
                      <c:h val="0.10567475436133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24723330572913"/>
                  <c:y val="0.02707038299578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600" b="0" i="0" u="none" strike="noStrike" kern="1200" baseline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[工作簿1]Sheet1!$B$7:$G$7</c:f>
              <c:strCache>
                <c:ptCount val="6"/>
                <c:pt idx="0">
                  <c:v>予以公开</c:v>
                </c:pt>
                <c:pt idx="1">
                  <c:v>部分公开</c:v>
                </c:pt>
                <c:pt idx="2">
                  <c:v>查询类不予公开</c:v>
                </c:pt>
                <c:pt idx="3">
                  <c:v>本机关不掌握</c:v>
                </c:pt>
                <c:pt idx="4">
                  <c:v>不予处理</c:v>
                </c:pt>
                <c:pt idx="5">
                  <c:v>结转下年办理</c:v>
                </c:pt>
              </c:strCache>
            </c:strRef>
          </c:cat>
          <c:val>
            <c:numRef>
              <c:f>[工作簿1]Sheet1!$B$8:$G$8</c:f>
              <c:numCache>
                <c:formatCode>General</c:formatCode>
                <c:ptCount val="6"/>
                <c:pt idx="0">
                  <c:v>21</c:v>
                </c:pt>
                <c:pt idx="1">
                  <c:v>20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650862a-f013-436c-80f2-a58f89e7f9a0}"/>
      </c:ext>
    </c:extLst>
  </c:chart>
  <c:spPr>
    <a:noFill/>
    <a:ln w="6350" cap="flat" cmpd="sng" algn="ctr">
      <a:noFill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2000" b="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2" Type="http://schemas.openxmlformats.org/officeDocument/2006/relationships/image" Target="../media/image4.jpeg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8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3.svg"/><Relationship Id="rId12" Type="http://schemas.openxmlformats.org/officeDocument/2006/relationships/image" Target="../media/image2.png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image" Target="../media/image5.jpeg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6.jpeg"/><Relationship Id="rId2" Type="http://schemas.openxmlformats.org/officeDocument/2006/relationships/tags" Target="../tags/tag39.xml"/><Relationship Id="rId15" Type="http://schemas.openxmlformats.org/officeDocument/2006/relationships/image" Target="../media/image4.jpeg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../media/image7.jpeg"/><Relationship Id="rId3" Type="http://schemas.openxmlformats.org/officeDocument/2006/relationships/tags" Target="../tags/tag82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81.xml"/><Relationship Id="rId19" Type="http://schemas.openxmlformats.org/officeDocument/2006/relationships/image" Target="../media/image4.jpeg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3" hasCustomPrompt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jimeng-2025-09-26-9535-画面呈现出科技感商务风格，背景为浅蓝色渐变。主体文字 “年中成果可视化数据复盘”...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12192000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>
            <p:custDataLst>
              <p:tags r:id="rId4"/>
            </p:custDataLst>
          </p:nvPr>
        </p:nvSpPr>
        <p:spPr>
          <a:xfrm>
            <a:off x="2540" y="857250"/>
            <a:ext cx="8150860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36" h="10800">
                <a:moveTo>
                  <a:pt x="0" y="0"/>
                </a:moveTo>
                <a:lnTo>
                  <a:pt x="12836" y="0"/>
                </a:lnTo>
                <a:lnTo>
                  <a:pt x="12836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22" name="圆角矩形 21"/>
          <p:cNvSpPr/>
          <p:nvPr userDrawn="1">
            <p:custDataLst>
              <p:tags r:id="rId5"/>
            </p:custDataLst>
          </p:nvPr>
        </p:nvSpPr>
        <p:spPr>
          <a:xfrm>
            <a:off x="570231" y="1588770"/>
            <a:ext cx="11621771" cy="3718560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72000">
                <a:srgbClr val="FFFFFF">
                  <a:alpha val="0"/>
                </a:srgb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/>
            <a:endParaRPr lang="zh-CN" altLang="en-US" sz="2100" b="1">
              <a:latin typeface="+mj-ea"/>
              <a:ea typeface="+mj-ea"/>
            </a:endParaRPr>
          </a:p>
        </p:txBody>
      </p:sp>
      <p:sp>
        <p:nvSpPr>
          <p:cNvPr id="9" name="椭圆 8"/>
          <p:cNvSpPr/>
          <p:nvPr userDrawn="1">
            <p:custDataLst>
              <p:tags r:id="rId6"/>
            </p:custDataLst>
          </p:nvPr>
        </p:nvSpPr>
        <p:spPr>
          <a:xfrm>
            <a:off x="1173480" y="1878806"/>
            <a:ext cx="107951" cy="80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1579880" y="1878806"/>
            <a:ext cx="107951" cy="809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12" name="椭圆 11"/>
          <p:cNvSpPr/>
          <p:nvPr userDrawn="1">
            <p:custDataLst>
              <p:tags r:id="rId8"/>
            </p:custDataLst>
          </p:nvPr>
        </p:nvSpPr>
        <p:spPr>
          <a:xfrm>
            <a:off x="1783080" y="1878806"/>
            <a:ext cx="107951" cy="80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1376680" y="1878806"/>
            <a:ext cx="107951" cy="809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29" name="矩形: 圆角 28"/>
          <p:cNvSpPr/>
          <p:nvPr userDrawn="1">
            <p:custDataLst>
              <p:tags r:id="rId10"/>
            </p:custDataLst>
          </p:nvPr>
        </p:nvSpPr>
        <p:spPr>
          <a:xfrm>
            <a:off x="1054100" y="4325751"/>
            <a:ext cx="1889647" cy="405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/>
            <a:endParaRPr lang="en-US" altLang="zh-CN" sz="21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00000">
            <a:off x="1360596" y="4467226"/>
            <a:ext cx="162735" cy="1220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5624513"/>
            <a:ext cx="27432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7"/>
            </p:custDataLst>
          </p:nvPr>
        </p:nvSpPr>
        <p:spPr>
          <a:xfrm>
            <a:off x="1054103" y="2211077"/>
            <a:ext cx="6093417" cy="172113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713688" y="4325751"/>
            <a:ext cx="2880000" cy="405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2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32" name="任意多边形 31"/>
          <p:cNvSpPr/>
          <p:nvPr userDrawn="1">
            <p:custDataLst>
              <p:tags r:id="rId19"/>
            </p:custDataLst>
          </p:nvPr>
        </p:nvSpPr>
        <p:spPr>
          <a:xfrm>
            <a:off x="2540" y="5155343"/>
            <a:ext cx="347345" cy="5744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7" h="1206">
                <a:moveTo>
                  <a:pt x="0" y="0"/>
                </a:moveTo>
                <a:lnTo>
                  <a:pt x="3" y="0"/>
                </a:lnTo>
                <a:cubicBezTo>
                  <a:pt x="309" y="31"/>
                  <a:pt x="547" y="289"/>
                  <a:pt x="547" y="603"/>
                </a:cubicBezTo>
                <a:cubicBezTo>
                  <a:pt x="547" y="917"/>
                  <a:pt x="309" y="1175"/>
                  <a:pt x="3" y="1206"/>
                </a:cubicBezTo>
                <a:lnTo>
                  <a:pt x="0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33" name="任意多边形: 形状 10"/>
          <p:cNvSpPr/>
          <p:nvPr userDrawn="1">
            <p:custDataLst>
              <p:tags r:id="rId20"/>
            </p:custDataLst>
          </p:nvPr>
        </p:nvSpPr>
        <p:spPr>
          <a:xfrm flipH="1" flipV="1">
            <a:off x="0" y="857250"/>
            <a:ext cx="1173480" cy="68898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" h="1447">
                <a:moveTo>
                  <a:pt x="1848" y="0"/>
                </a:moveTo>
                <a:lnTo>
                  <a:pt x="1848" y="1447"/>
                </a:lnTo>
                <a:lnTo>
                  <a:pt x="0" y="1447"/>
                </a:lnTo>
                <a:lnTo>
                  <a:pt x="19" y="1335"/>
                </a:lnTo>
                <a:cubicBezTo>
                  <a:pt x="194" y="585"/>
                  <a:pt x="938" y="18"/>
                  <a:pt x="1837" y="0"/>
                </a:cubicBezTo>
                <a:lnTo>
                  <a:pt x="1848" y="0"/>
                </a:ln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pic>
        <p:nvPicPr>
          <p:cNvPr id="36" name="图片 35" descr="章节页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" y="1112044"/>
            <a:ext cx="372745" cy="2795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18" name="矩形 17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2192000" cy="51434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0315575" y="1062075"/>
            <a:ext cx="1876425" cy="1083184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rgbClr val="FFFFFF">
                  <a:alpha val="68000"/>
                </a:srgbClr>
              </a:gs>
              <a:gs pos="50000">
                <a:srgbClr val="FFFFFF">
                  <a:alpha val="500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auto"/>
            <a:endParaRPr lang="zh-CN" altLang="en-US" sz="135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066800" y="1252575"/>
            <a:ext cx="1760105" cy="810816"/>
          </a:xfrm>
        </p:spPr>
        <p:txBody>
          <a:bodyPr wrap="square" anchor="ctr" anchorCtr="0">
            <a:normAutofit/>
          </a:bodyPr>
          <a:lstStyle>
            <a:lvl1pPr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圆角矩形 2"/>
          <p:cNvSpPr/>
          <p:nvPr userDrawn="1">
            <p:custDataLst>
              <p:tags r:id="rId9"/>
            </p:custDataLst>
          </p:nvPr>
        </p:nvSpPr>
        <p:spPr>
          <a:xfrm>
            <a:off x="542291" y="2145030"/>
            <a:ext cx="11107420" cy="3479483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51000">
                <a:srgbClr val="FFFFFF">
                  <a:alpha val="30000"/>
                </a:srgbClr>
              </a:gs>
              <a:gs pos="0">
                <a:srgbClr val="FFFFFF"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zh-CN" altLang="en-US" sz="2100" b="1">
              <a:latin typeface="+mj-ea"/>
              <a:ea typeface="+mj-ea"/>
              <a:sym typeface="+mn-ea"/>
            </a:endParaRPr>
          </a:p>
        </p:txBody>
      </p:sp>
      <p:pic>
        <p:nvPicPr>
          <p:cNvPr id="36" name="图片 35" descr="章节页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5575" y="1383030"/>
            <a:ext cx="588645" cy="4414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章节页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5143500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>
            <p:custDataLst>
              <p:tags r:id="rId4"/>
            </p:custDataLst>
          </p:nvPr>
        </p:nvSpPr>
        <p:spPr>
          <a:xfrm rot="5400000">
            <a:off x="4585811" y="-2581632"/>
            <a:ext cx="3020695" cy="914376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57" h="19200">
                <a:moveTo>
                  <a:pt x="0" y="0"/>
                </a:moveTo>
                <a:lnTo>
                  <a:pt x="4757" y="0"/>
                </a:lnTo>
                <a:lnTo>
                  <a:pt x="4757" y="19200"/>
                </a:lnTo>
                <a:lnTo>
                  <a:pt x="0" y="19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23" name="圆角矩形 22"/>
          <p:cNvSpPr/>
          <p:nvPr userDrawn="1">
            <p:custDataLst>
              <p:tags r:id="rId5"/>
            </p:custDataLst>
          </p:nvPr>
        </p:nvSpPr>
        <p:spPr>
          <a:xfrm>
            <a:off x="932815" y="1384459"/>
            <a:ext cx="10326371" cy="2951321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72000">
                <a:srgbClr val="FFFFFF">
                  <a:alpha val="0"/>
                </a:srgbClr>
              </a:gs>
              <a:gs pos="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zh-CN" altLang="en-US" sz="2100" b="1">
              <a:latin typeface="+mj-ea"/>
              <a:ea typeface="+mj-ea"/>
              <a:sym typeface="+mn-ea"/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113915" y="3122295"/>
            <a:ext cx="7964171" cy="798671"/>
          </a:xfrm>
        </p:spPr>
        <p:txBody>
          <a:bodyPr wrap="square" anchor="t" anchorCtr="0">
            <a:normAutofit/>
          </a:bodyPr>
          <a:lstStyle>
            <a:lvl1pPr algn="ctr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111375" y="1689735"/>
            <a:ext cx="7964171" cy="136017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sz="54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1" name="任意多边形: 形状 10"/>
          <p:cNvSpPr/>
          <p:nvPr userDrawn="1">
            <p:custDataLst>
              <p:tags r:id="rId11"/>
            </p:custDataLst>
          </p:nvPr>
        </p:nvSpPr>
        <p:spPr>
          <a:xfrm flipH="1" flipV="1">
            <a:off x="0" y="857250"/>
            <a:ext cx="1008380" cy="59373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" h="1247">
                <a:moveTo>
                  <a:pt x="1588" y="0"/>
                </a:moveTo>
                <a:lnTo>
                  <a:pt x="1588" y="1247"/>
                </a:lnTo>
                <a:lnTo>
                  <a:pt x="0" y="1247"/>
                </a:lnTo>
                <a:lnTo>
                  <a:pt x="17" y="1150"/>
                </a:lnTo>
                <a:cubicBezTo>
                  <a:pt x="167" y="504"/>
                  <a:pt x="809" y="15"/>
                  <a:pt x="1583" y="0"/>
                </a:cubicBezTo>
                <a:lnTo>
                  <a:pt x="1588" y="0"/>
                </a:ln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26" name="任意多边形: 形状 10"/>
          <p:cNvSpPr/>
          <p:nvPr userDrawn="1">
            <p:custDataLst>
              <p:tags r:id="rId12"/>
            </p:custDataLst>
          </p:nvPr>
        </p:nvSpPr>
        <p:spPr>
          <a:xfrm rot="5400000" flipH="1" flipV="1">
            <a:off x="11728399" y="925392"/>
            <a:ext cx="553821" cy="28003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" h="588">
                <a:moveTo>
                  <a:pt x="872" y="0"/>
                </a:moveTo>
                <a:lnTo>
                  <a:pt x="872" y="588"/>
                </a:lnTo>
                <a:lnTo>
                  <a:pt x="0" y="588"/>
                </a:lnTo>
                <a:lnTo>
                  <a:pt x="1" y="585"/>
                </a:lnTo>
                <a:cubicBezTo>
                  <a:pt x="106" y="248"/>
                  <a:pt x="456" y="0"/>
                  <a:pt x="872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27" name="椭圆 26"/>
          <p:cNvSpPr/>
          <p:nvPr userDrawn="1">
            <p:custDataLst>
              <p:tags r:id="rId13"/>
            </p:custDataLst>
          </p:nvPr>
        </p:nvSpPr>
        <p:spPr>
          <a:xfrm>
            <a:off x="11424285" y="991076"/>
            <a:ext cx="210185" cy="157639"/>
          </a:xfrm>
          <a:prstGeom prst="ellipse">
            <a:avLst/>
          </a:pr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pic>
        <p:nvPicPr>
          <p:cNvPr id="36" name="图片 35" descr="章节页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95" y="1112044"/>
            <a:ext cx="372745" cy="2795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833563"/>
            <a:ext cx="532384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33563"/>
            <a:ext cx="532384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833563"/>
            <a:ext cx="532384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2263574"/>
            <a:ext cx="532384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833563"/>
            <a:ext cx="532384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263574"/>
            <a:ext cx="532384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127284"/>
            <a:ext cx="10801985" cy="436340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833563"/>
            <a:ext cx="10799088" cy="30416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pic>
        <p:nvPicPr>
          <p:cNvPr id="8" name="图片 7" descr="jimeng-2025-09-26-9535-画面呈现出科技感商务风格，背景为浅蓝色渐变。主体文字 “年中成果可视化数据复盘”...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12192000" cy="51277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767">
                <a:moveTo>
                  <a:pt x="0" y="0"/>
                </a:moveTo>
                <a:lnTo>
                  <a:pt x="19200" y="0"/>
                </a:lnTo>
                <a:lnTo>
                  <a:pt x="19200" y="10767"/>
                </a:lnTo>
                <a:lnTo>
                  <a:pt x="0" y="1076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 userDrawn="1">
            <p:custDataLst>
              <p:tags r:id="rId5"/>
            </p:custDataLst>
          </p:nvPr>
        </p:nvSpPr>
        <p:spPr>
          <a:xfrm>
            <a:off x="2540" y="857250"/>
            <a:ext cx="8150860" cy="51277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36" h="10767">
                <a:moveTo>
                  <a:pt x="0" y="0"/>
                </a:moveTo>
                <a:lnTo>
                  <a:pt x="12836" y="0"/>
                </a:lnTo>
                <a:lnTo>
                  <a:pt x="12836" y="10767"/>
                </a:lnTo>
                <a:lnTo>
                  <a:pt x="0" y="1076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9" name="圆角矩形 8"/>
          <p:cNvSpPr/>
          <p:nvPr userDrawn="1">
            <p:custDataLst>
              <p:tags r:id="rId6"/>
            </p:custDataLst>
          </p:nvPr>
        </p:nvSpPr>
        <p:spPr>
          <a:xfrm>
            <a:off x="570231" y="1588770"/>
            <a:ext cx="11621771" cy="3718560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72000">
                <a:srgbClr val="FFFFFF">
                  <a:alpha val="0"/>
                </a:srgb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/>
            <a:endParaRPr lang="zh-CN" altLang="en-US" sz="2100" b="1">
              <a:latin typeface="+mj-ea"/>
              <a:ea typeface="+mj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7"/>
            </p:custDataLst>
          </p:nvPr>
        </p:nvSpPr>
        <p:spPr>
          <a:xfrm>
            <a:off x="1054100" y="4325751"/>
            <a:ext cx="1889647" cy="405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en-US" altLang="zh-CN" sz="21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1360596" y="4467226"/>
            <a:ext cx="162735" cy="122051"/>
          </a:xfrm>
          <a:prstGeom prst="rect">
            <a:avLst/>
          </a:prstGeom>
        </p:spPr>
      </p:pic>
      <p:sp>
        <p:nvSpPr>
          <p:cNvPr id="35" name="日期占位符 3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6" name="页脚占位符 3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5624513"/>
            <a:ext cx="27432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8" name="标题 37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054103" y="2125352"/>
            <a:ext cx="6093417" cy="172113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95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713688" y="4325751"/>
            <a:ext cx="2880000" cy="405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2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41" name="任意多边形: 形状 10"/>
          <p:cNvSpPr/>
          <p:nvPr userDrawn="1">
            <p:custDataLst>
              <p:tags r:id="rId16"/>
            </p:custDataLst>
          </p:nvPr>
        </p:nvSpPr>
        <p:spPr>
          <a:xfrm flipH="1" flipV="1">
            <a:off x="0" y="857250"/>
            <a:ext cx="1173480" cy="68898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" h="1447">
                <a:moveTo>
                  <a:pt x="1848" y="0"/>
                </a:moveTo>
                <a:lnTo>
                  <a:pt x="1848" y="1447"/>
                </a:lnTo>
                <a:lnTo>
                  <a:pt x="0" y="1447"/>
                </a:lnTo>
                <a:lnTo>
                  <a:pt x="19" y="1335"/>
                </a:lnTo>
                <a:cubicBezTo>
                  <a:pt x="194" y="585"/>
                  <a:pt x="938" y="18"/>
                  <a:pt x="1837" y="0"/>
                </a:cubicBezTo>
                <a:lnTo>
                  <a:pt x="1848" y="0"/>
                </a:ln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43" name="任意多边形 42"/>
          <p:cNvSpPr/>
          <p:nvPr userDrawn="1">
            <p:custDataLst>
              <p:tags r:id="rId17"/>
            </p:custDataLst>
          </p:nvPr>
        </p:nvSpPr>
        <p:spPr>
          <a:xfrm>
            <a:off x="2540" y="5155343"/>
            <a:ext cx="347345" cy="5744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7" h="1206">
                <a:moveTo>
                  <a:pt x="0" y="0"/>
                </a:moveTo>
                <a:lnTo>
                  <a:pt x="3" y="0"/>
                </a:lnTo>
                <a:cubicBezTo>
                  <a:pt x="309" y="31"/>
                  <a:pt x="547" y="289"/>
                  <a:pt x="547" y="603"/>
                </a:cubicBezTo>
                <a:cubicBezTo>
                  <a:pt x="547" y="917"/>
                  <a:pt x="309" y="1175"/>
                  <a:pt x="3" y="1206"/>
                </a:cubicBezTo>
                <a:lnTo>
                  <a:pt x="0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pic>
        <p:nvPicPr>
          <p:cNvPr id="44" name="图片 43" descr="章节页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" y="1112044"/>
            <a:ext cx="372745" cy="2795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  <p:sp>
        <p:nvSpPr>
          <p:cNvPr id="2" name="椭圆 1"/>
          <p:cNvSpPr/>
          <p:nvPr userDrawn="1">
            <p:custDataLst>
              <p:tags r:id="rId20"/>
            </p:custDataLst>
          </p:nvPr>
        </p:nvSpPr>
        <p:spPr>
          <a:xfrm>
            <a:off x="1173480" y="1878806"/>
            <a:ext cx="107951" cy="80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4" name="椭圆 3"/>
          <p:cNvSpPr/>
          <p:nvPr userDrawn="1">
            <p:custDataLst>
              <p:tags r:id="rId21"/>
            </p:custDataLst>
          </p:nvPr>
        </p:nvSpPr>
        <p:spPr>
          <a:xfrm>
            <a:off x="1579880" y="1878806"/>
            <a:ext cx="107951" cy="809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6" name="椭圆 5"/>
          <p:cNvSpPr/>
          <p:nvPr userDrawn="1">
            <p:custDataLst>
              <p:tags r:id="rId22"/>
            </p:custDataLst>
          </p:nvPr>
        </p:nvSpPr>
        <p:spPr>
          <a:xfrm>
            <a:off x="1783080" y="1878806"/>
            <a:ext cx="107951" cy="80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7" name="椭圆 6"/>
          <p:cNvSpPr/>
          <p:nvPr userDrawn="1">
            <p:custDataLst>
              <p:tags r:id="rId23"/>
            </p:custDataLst>
          </p:nvPr>
        </p:nvSpPr>
        <p:spPr>
          <a:xfrm>
            <a:off x="1376680" y="1878806"/>
            <a:ext cx="107951" cy="809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9133" y="1709738"/>
            <a:ext cx="1402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9133" y="4589463"/>
            <a:ext cx="1402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600" y="1825625"/>
            <a:ext cx="6908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6908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717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82365" y="1778438"/>
            <a:ext cx="6498099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82365" y="2665379"/>
            <a:ext cx="6498099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342584" y="1778438"/>
            <a:ext cx="653010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342584" y="2665379"/>
            <a:ext cx="653010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17600" y="365125"/>
            <a:ext cx="140208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857250"/>
            <a:ext cx="12192000" cy="51277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23" name="圆角矩形 22"/>
          <p:cNvSpPr/>
          <p:nvPr userDrawn="1">
            <p:custDataLst>
              <p:tags r:id="rId13"/>
            </p:custDataLst>
          </p:nvPr>
        </p:nvSpPr>
        <p:spPr>
          <a:xfrm>
            <a:off x="375285" y="1061085"/>
            <a:ext cx="11543031" cy="4562951"/>
          </a:xfrm>
          <a:prstGeom prst="roundRect">
            <a:avLst>
              <a:gd name="adj" fmla="val 5406"/>
            </a:avLst>
          </a:prstGeom>
          <a:gradFill flip="none" rotWithShape="1">
            <a:gsLst>
              <a:gs pos="72000">
                <a:schemeClr val="bg1">
                  <a:alpha val="0"/>
                </a:schemeClr>
              </a:gs>
              <a:gs pos="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zh-CN" altLang="en-US" sz="2100" b="1">
              <a:latin typeface="+mj-ea"/>
              <a:ea typeface="+mj-ea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3" Type="http://schemas.openxmlformats.org/officeDocument/2006/relationships/slideLayout" Target="../slideLayouts/slideLayout30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0" Type="http://schemas.openxmlformats.org/officeDocument/2006/relationships/slideLayout" Target="../slideLayouts/slideLayout30.xml"/><Relationship Id="rId4" Type="http://schemas.openxmlformats.org/officeDocument/2006/relationships/tags" Target="../tags/tag129.xml"/><Relationship Id="rId39" Type="http://schemas.openxmlformats.org/officeDocument/2006/relationships/tags" Target="../tags/tag164.xml"/><Relationship Id="rId38" Type="http://schemas.openxmlformats.org/officeDocument/2006/relationships/tags" Target="../tags/tag163.xml"/><Relationship Id="rId37" Type="http://schemas.openxmlformats.org/officeDocument/2006/relationships/tags" Target="../tags/tag162.xml"/><Relationship Id="rId36" Type="http://schemas.openxmlformats.org/officeDocument/2006/relationships/tags" Target="../tags/tag161.xml"/><Relationship Id="rId35" Type="http://schemas.openxmlformats.org/officeDocument/2006/relationships/tags" Target="../tags/tag160.xml"/><Relationship Id="rId34" Type="http://schemas.openxmlformats.org/officeDocument/2006/relationships/tags" Target="../tags/tag159.xml"/><Relationship Id="rId33" Type="http://schemas.openxmlformats.org/officeDocument/2006/relationships/tags" Target="../tags/tag158.xml"/><Relationship Id="rId32" Type="http://schemas.openxmlformats.org/officeDocument/2006/relationships/tags" Target="../tags/tag157.xml"/><Relationship Id="rId31" Type="http://schemas.openxmlformats.org/officeDocument/2006/relationships/tags" Target="../tags/tag156.xml"/><Relationship Id="rId30" Type="http://schemas.openxmlformats.org/officeDocument/2006/relationships/tags" Target="../tags/tag155.xml"/><Relationship Id="rId3" Type="http://schemas.openxmlformats.org/officeDocument/2006/relationships/tags" Target="../tags/tag128.xml"/><Relationship Id="rId29" Type="http://schemas.openxmlformats.org/officeDocument/2006/relationships/tags" Target="../tags/tag154.xml"/><Relationship Id="rId28" Type="http://schemas.openxmlformats.org/officeDocument/2006/relationships/tags" Target="../tags/tag153.xml"/><Relationship Id="rId27" Type="http://schemas.openxmlformats.org/officeDocument/2006/relationships/tags" Target="../tags/tag152.xml"/><Relationship Id="rId26" Type="http://schemas.openxmlformats.org/officeDocument/2006/relationships/tags" Target="../tags/tag15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tags" Target="../tags/tag127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0" Type="http://schemas.openxmlformats.org/officeDocument/2006/relationships/slideLayout" Target="../slideLayouts/slideLayout30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18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1" Type="http://schemas.openxmlformats.org/officeDocument/2006/relationships/slideLayout" Target="../slideLayouts/slideLayout30.xml"/><Relationship Id="rId20" Type="http://schemas.openxmlformats.org/officeDocument/2006/relationships/tags" Target="../tags/tag210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1353735"/>
            <a:ext cx="12192000" cy="42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任意多边形: 形状 2"/>
          <p:cNvSpPr/>
          <p:nvPr>
            <p:custDataLst>
              <p:tags r:id="rId2"/>
            </p:custDataLst>
          </p:nvPr>
        </p:nvSpPr>
        <p:spPr>
          <a:xfrm>
            <a:off x="-1" y="5322926"/>
            <a:ext cx="12192001" cy="496598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62487" h="1373569">
                <a:moveTo>
                  <a:pt x="0" y="1373570"/>
                </a:moveTo>
                <a:cubicBezTo>
                  <a:pt x="1011707" y="1291657"/>
                  <a:pt x="1735538" y="284967"/>
                  <a:pt x="2692245" y="250126"/>
                </a:cubicBezTo>
                <a:cubicBezTo>
                  <a:pt x="3648953" y="215285"/>
                  <a:pt x="4728538" y="1206214"/>
                  <a:pt x="5740245" y="1164526"/>
                </a:cubicBezTo>
                <a:cubicBezTo>
                  <a:pt x="6751952" y="1122838"/>
                  <a:pt x="7643456" y="696890"/>
                  <a:pt x="8762487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: 形状 3"/>
          <p:cNvSpPr/>
          <p:nvPr>
            <p:custDataLst>
              <p:tags r:id="rId3"/>
            </p:custDataLst>
          </p:nvPr>
        </p:nvSpPr>
        <p:spPr>
          <a:xfrm rot="10800000" flipH="1">
            <a:off x="-1" y="5397544"/>
            <a:ext cx="12192003" cy="359621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  <a:gd name="connsiteX0-89" fmla="*/ 0 w 8762487"/>
              <a:gd name="connsiteY0-90" fmla="*/ 1373570 h 1373569"/>
              <a:gd name="connsiteX1-91" fmla="*/ 770641 w 8762487"/>
              <a:gd name="connsiteY1-92" fmla="*/ 1108053 h 1373569"/>
              <a:gd name="connsiteX2-93" fmla="*/ 2692245 w 8762487"/>
              <a:gd name="connsiteY2-94" fmla="*/ 250126 h 1373569"/>
              <a:gd name="connsiteX3-95" fmla="*/ 5740245 w 8762487"/>
              <a:gd name="connsiteY3-96" fmla="*/ 1164526 h 1373569"/>
              <a:gd name="connsiteX4-97" fmla="*/ 8762487 w 8762487"/>
              <a:gd name="connsiteY4-98" fmla="*/ 0 h 1373569"/>
              <a:gd name="connsiteX0-99" fmla="*/ 0 w 7991846"/>
              <a:gd name="connsiteY0-100" fmla="*/ 1108053 h 1165862"/>
              <a:gd name="connsiteX1-101" fmla="*/ 1921604 w 7991846"/>
              <a:gd name="connsiteY1-102" fmla="*/ 250126 h 1165862"/>
              <a:gd name="connsiteX2-103" fmla="*/ 4969604 w 7991846"/>
              <a:gd name="connsiteY2-104" fmla="*/ 1164526 h 1165862"/>
              <a:gd name="connsiteX3-105" fmla="*/ 7991846 w 7991846"/>
              <a:gd name="connsiteY3-106" fmla="*/ 0 h 1165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991846" h="1165862">
                <a:moveTo>
                  <a:pt x="0" y="1108053"/>
                </a:moveTo>
                <a:cubicBezTo>
                  <a:pt x="448708" y="920812"/>
                  <a:pt x="1093337" y="240714"/>
                  <a:pt x="1921604" y="250126"/>
                </a:cubicBezTo>
                <a:cubicBezTo>
                  <a:pt x="2749871" y="259538"/>
                  <a:pt x="3957897" y="1206214"/>
                  <a:pt x="4969604" y="1164526"/>
                </a:cubicBezTo>
                <a:cubicBezTo>
                  <a:pt x="5981311" y="1122838"/>
                  <a:pt x="6872815" y="696890"/>
                  <a:pt x="7991846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任意多边形: 形状 4"/>
          <p:cNvSpPr/>
          <p:nvPr>
            <p:custDataLst>
              <p:tags r:id="rId4"/>
            </p:custDataLst>
          </p:nvPr>
        </p:nvSpPr>
        <p:spPr>
          <a:xfrm flipH="1">
            <a:off x="0" y="894029"/>
            <a:ext cx="12192001" cy="539325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62487" h="1373569">
                <a:moveTo>
                  <a:pt x="0" y="1373570"/>
                </a:moveTo>
                <a:cubicBezTo>
                  <a:pt x="1011707" y="1291657"/>
                  <a:pt x="1735538" y="284967"/>
                  <a:pt x="2692245" y="250126"/>
                </a:cubicBezTo>
                <a:cubicBezTo>
                  <a:pt x="3648953" y="215285"/>
                  <a:pt x="4728538" y="1206214"/>
                  <a:pt x="5740245" y="1164526"/>
                </a:cubicBezTo>
                <a:cubicBezTo>
                  <a:pt x="6751952" y="1122838"/>
                  <a:pt x="7643456" y="696890"/>
                  <a:pt x="8762487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: 形状 5"/>
          <p:cNvSpPr/>
          <p:nvPr>
            <p:custDataLst>
              <p:tags r:id="rId5"/>
            </p:custDataLst>
          </p:nvPr>
        </p:nvSpPr>
        <p:spPr>
          <a:xfrm rot="10800000" flipH="1">
            <a:off x="-1" y="893706"/>
            <a:ext cx="12192001" cy="460144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62487" h="1373569">
                <a:moveTo>
                  <a:pt x="0" y="1373570"/>
                </a:moveTo>
                <a:cubicBezTo>
                  <a:pt x="1011707" y="1291657"/>
                  <a:pt x="1735538" y="284967"/>
                  <a:pt x="2692245" y="250126"/>
                </a:cubicBezTo>
                <a:cubicBezTo>
                  <a:pt x="3648953" y="215285"/>
                  <a:pt x="4728538" y="1206214"/>
                  <a:pt x="5740245" y="1164526"/>
                </a:cubicBezTo>
                <a:cubicBezTo>
                  <a:pt x="6751952" y="1122838"/>
                  <a:pt x="7643456" y="696890"/>
                  <a:pt x="8762487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1066020" y="5459902"/>
            <a:ext cx="196354" cy="196354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3692329" y="5237718"/>
            <a:ext cx="371672" cy="37167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8489335" y="5592623"/>
            <a:ext cx="371672" cy="37167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11375313" y="5342739"/>
            <a:ext cx="207087" cy="20708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4504182" y="4993377"/>
            <a:ext cx="654160" cy="654160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2"/>
          <p:cNvSpPr txBox="1"/>
          <p:nvPr>
            <p:custDataLst>
              <p:tags r:id="rId11"/>
            </p:custDataLst>
          </p:nvPr>
        </p:nvSpPr>
        <p:spPr>
          <a:xfrm>
            <a:off x="1714500" y="1723305"/>
            <a:ext cx="8610600" cy="2806065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8575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5200" b="1" spc="36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滕州市自然资源局</a:t>
            </a:r>
            <a:endParaRPr lang="zh-CN" altLang="en-US" sz="5200" b="1" spc="36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-28575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en-US" altLang="zh-CN" sz="5200" b="1" spc="36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2025年政府信息公开工作年度报告</a:t>
            </a:r>
            <a:endParaRPr lang="en-US" altLang="zh-CN" sz="5200" b="1" spc="36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0" y="0"/>
            <a:ext cx="3082925" cy="42284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76" h="10800">
                <a:moveTo>
                  <a:pt x="0" y="0"/>
                </a:moveTo>
                <a:lnTo>
                  <a:pt x="7100" y="0"/>
                </a:lnTo>
                <a:lnTo>
                  <a:pt x="7138" y="79"/>
                </a:lnTo>
                <a:cubicBezTo>
                  <a:pt x="7611" y="1059"/>
                  <a:pt x="7876" y="2159"/>
                  <a:pt x="7876" y="3321"/>
                </a:cubicBezTo>
                <a:cubicBezTo>
                  <a:pt x="7876" y="7452"/>
                  <a:pt x="4528" y="10800"/>
                  <a:pt x="397" y="10800"/>
                </a:cubicBezTo>
                <a:cubicBezTo>
                  <a:pt x="268" y="10800"/>
                  <a:pt x="140" y="10797"/>
                  <a:pt x="12" y="10790"/>
                </a:cubicBezTo>
                <a:lnTo>
                  <a:pt x="0" y="10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366645" y="2338705"/>
            <a:ext cx="7459345" cy="2452370"/>
          </a:xfrm>
          <a:prstGeom prst="rect">
            <a:avLst/>
          </a:prstGeom>
          <a:noFill/>
        </p:spPr>
        <p:txBody>
          <a:bodyPr wrap="square" lIns="0" tIns="0" rIns="0" bIns="179705" rtlCol="0" anchor="ctr" anchorCtr="0">
            <a:normAutofit lnSpcReduction="10000"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本报告所列数据的统计时限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日起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日止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2367280" y="1772285"/>
            <a:ext cx="7459345" cy="36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2367280" y="5177155"/>
            <a:ext cx="7459345" cy="35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>
            <p:custDataLst>
              <p:tags r:id="rId5"/>
            </p:custDataLst>
          </p:nvPr>
        </p:nvSpPr>
        <p:spPr>
          <a:xfrm rot="5400000" flipH="1">
            <a:off x="10490835" y="5156835"/>
            <a:ext cx="1434465" cy="19678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76" h="10800">
                <a:moveTo>
                  <a:pt x="0" y="0"/>
                </a:moveTo>
                <a:lnTo>
                  <a:pt x="7100" y="0"/>
                </a:lnTo>
                <a:lnTo>
                  <a:pt x="7138" y="79"/>
                </a:lnTo>
                <a:cubicBezTo>
                  <a:pt x="7611" y="1059"/>
                  <a:pt x="7876" y="2159"/>
                  <a:pt x="7876" y="3321"/>
                </a:cubicBezTo>
                <a:cubicBezTo>
                  <a:pt x="7876" y="7452"/>
                  <a:pt x="4528" y="10800"/>
                  <a:pt x="397" y="10800"/>
                </a:cubicBezTo>
                <a:cubicBezTo>
                  <a:pt x="268" y="10800"/>
                  <a:pt x="140" y="10797"/>
                  <a:pt x="12" y="10790"/>
                </a:cubicBezTo>
                <a:lnTo>
                  <a:pt x="0" y="10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6"/>
            </p:custDataLst>
          </p:nvPr>
        </p:nvSpPr>
        <p:spPr>
          <a:xfrm>
            <a:off x="11021582" y="0"/>
            <a:ext cx="928596" cy="4089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62" h="644">
                <a:moveTo>
                  <a:pt x="0" y="0"/>
                </a:moveTo>
                <a:lnTo>
                  <a:pt x="1462" y="0"/>
                </a:lnTo>
                <a:lnTo>
                  <a:pt x="1462" y="1"/>
                </a:lnTo>
                <a:cubicBezTo>
                  <a:pt x="1416" y="364"/>
                  <a:pt x="1106" y="644"/>
                  <a:pt x="731" y="644"/>
                </a:cubicBezTo>
                <a:cubicBezTo>
                  <a:pt x="356" y="644"/>
                  <a:pt x="46" y="364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 txBox="1"/>
          <p:nvPr>
            <p:custDataLst>
              <p:tags r:id="rId1"/>
            </p:custDataLst>
          </p:nvPr>
        </p:nvSpPr>
        <p:spPr>
          <a:xfrm>
            <a:off x="2069465" y="487267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专项规划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2"/>
            </p:custDataLst>
          </p:nvPr>
        </p:nvCxnSpPr>
        <p:spPr>
          <a:xfrm>
            <a:off x="210566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"/>
          <p:cNvSpPr txBox="1"/>
          <p:nvPr>
            <p:custDataLst>
              <p:tags r:id="rId3"/>
            </p:custDataLst>
          </p:nvPr>
        </p:nvSpPr>
        <p:spPr>
          <a:xfrm>
            <a:off x="4059555" y="487267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机构职能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4"/>
            </p:custDataLst>
          </p:nvPr>
        </p:nvCxnSpPr>
        <p:spPr>
          <a:xfrm>
            <a:off x="4095115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"/>
          <p:cNvSpPr txBox="1"/>
          <p:nvPr>
            <p:custDataLst>
              <p:tags r:id="rId5"/>
            </p:custDataLst>
          </p:nvPr>
        </p:nvSpPr>
        <p:spPr>
          <a:xfrm>
            <a:off x="6049010" y="4872990"/>
            <a:ext cx="1579245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财政预决算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6"/>
            </p:custDataLst>
          </p:nvPr>
        </p:nvCxnSpPr>
        <p:spPr>
          <a:xfrm>
            <a:off x="608457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"/>
          <p:cNvSpPr txBox="1"/>
          <p:nvPr>
            <p:custDataLst>
              <p:tags r:id="rId7"/>
            </p:custDataLst>
          </p:nvPr>
        </p:nvSpPr>
        <p:spPr>
          <a:xfrm>
            <a:off x="8256270" y="5660708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政府工作报告及民生实事进展情况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8"/>
            </p:custDataLst>
          </p:nvPr>
        </p:nvCxnSpPr>
        <p:spPr>
          <a:xfrm>
            <a:off x="807466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"/>
          <p:cNvSpPr txBox="1"/>
          <p:nvPr>
            <p:custDataLst>
              <p:tags r:id="rId9"/>
            </p:custDataLst>
          </p:nvPr>
        </p:nvSpPr>
        <p:spPr>
          <a:xfrm>
            <a:off x="10037445" y="487267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提案办理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0"/>
            </p:custDataLst>
          </p:nvPr>
        </p:nvCxnSpPr>
        <p:spPr>
          <a:xfrm>
            <a:off x="1007364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"/>
          <p:cNvSpPr txBox="1"/>
          <p:nvPr>
            <p:custDataLst>
              <p:tags r:id="rId11"/>
            </p:custDataLst>
          </p:nvPr>
        </p:nvSpPr>
        <p:spPr>
          <a:xfrm>
            <a:off x="1075055" y="2842260"/>
            <a:ext cx="182118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国土空间规划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12"/>
            </p:custDataLst>
          </p:nvPr>
        </p:nvCxnSpPr>
        <p:spPr>
          <a:xfrm>
            <a:off x="111125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"/>
          <p:cNvSpPr txBox="1"/>
          <p:nvPr>
            <p:custDataLst>
              <p:tags r:id="rId13"/>
            </p:custDataLst>
          </p:nvPr>
        </p:nvSpPr>
        <p:spPr>
          <a:xfrm>
            <a:off x="3064510" y="2842260"/>
            <a:ext cx="1868805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部门年度计划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14"/>
            </p:custDataLst>
          </p:nvPr>
        </p:nvCxnSpPr>
        <p:spPr>
          <a:xfrm>
            <a:off x="3100705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标题"/>
          <p:cNvSpPr txBox="1"/>
          <p:nvPr>
            <p:custDataLst>
              <p:tags r:id="rId15"/>
            </p:custDataLst>
          </p:nvPr>
        </p:nvSpPr>
        <p:spPr>
          <a:xfrm>
            <a:off x="5054600" y="284194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领导信息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84" name="直接连接符 83"/>
          <p:cNvCxnSpPr/>
          <p:nvPr>
            <p:custDataLst>
              <p:tags r:id="rId16"/>
            </p:custDataLst>
          </p:nvPr>
        </p:nvCxnSpPr>
        <p:spPr>
          <a:xfrm>
            <a:off x="509016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标题"/>
          <p:cNvSpPr txBox="1"/>
          <p:nvPr>
            <p:custDataLst>
              <p:tags r:id="rId17"/>
            </p:custDataLst>
          </p:nvPr>
        </p:nvSpPr>
        <p:spPr>
          <a:xfrm>
            <a:off x="7044055" y="284194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重大项目征地信息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88" name="直接连接符 87"/>
          <p:cNvCxnSpPr/>
          <p:nvPr>
            <p:custDataLst>
              <p:tags r:id="rId18"/>
            </p:custDataLst>
          </p:nvPr>
        </p:nvCxnSpPr>
        <p:spPr>
          <a:xfrm>
            <a:off x="708025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标题"/>
          <p:cNvSpPr txBox="1"/>
          <p:nvPr>
            <p:custDataLst>
              <p:tags r:id="rId19"/>
            </p:custDataLst>
          </p:nvPr>
        </p:nvSpPr>
        <p:spPr>
          <a:xfrm>
            <a:off x="9081135" y="2842260"/>
            <a:ext cx="1998345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行政执法公示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92" name="直接连接符 91"/>
          <p:cNvCxnSpPr/>
          <p:nvPr>
            <p:custDataLst>
              <p:tags r:id="rId20"/>
            </p:custDataLst>
          </p:nvPr>
        </p:nvCxnSpPr>
        <p:spPr>
          <a:xfrm>
            <a:off x="911733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箭头: V 形 3"/>
          <p:cNvSpPr/>
          <p:nvPr>
            <p:custDataLst>
              <p:tags r:id="rId21"/>
            </p:custDataLst>
          </p:nvPr>
        </p:nvSpPr>
        <p:spPr>
          <a:xfrm>
            <a:off x="818515" y="3870008"/>
            <a:ext cx="10554970" cy="661670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5875" cap="flat" cmpd="sng" algn="ctr">
            <a:noFill/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箭头: V 形 2"/>
          <p:cNvSpPr/>
          <p:nvPr>
            <p:custDataLst>
              <p:tags r:id="rId22"/>
            </p:custDataLst>
          </p:nvPr>
        </p:nvSpPr>
        <p:spPr>
          <a:xfrm>
            <a:off x="1141095" y="3950653"/>
            <a:ext cx="1026795" cy="498475"/>
          </a:xfrm>
          <a:prstGeom prst="chevron">
            <a:avLst/>
          </a:prstGeom>
          <a:gradFill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箭头: V 形 13"/>
          <p:cNvSpPr/>
          <p:nvPr>
            <p:custDataLst>
              <p:tags r:id="rId23"/>
            </p:custDataLst>
          </p:nvPr>
        </p:nvSpPr>
        <p:spPr>
          <a:xfrm>
            <a:off x="2135505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02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箭头: V 形 14"/>
          <p:cNvSpPr/>
          <p:nvPr>
            <p:custDataLst>
              <p:tags r:id="rId24"/>
            </p:custDataLst>
          </p:nvPr>
        </p:nvSpPr>
        <p:spPr>
          <a:xfrm>
            <a:off x="313055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箭头: V 形 15"/>
          <p:cNvSpPr/>
          <p:nvPr>
            <p:custDataLst>
              <p:tags r:id="rId25"/>
            </p:custDataLst>
          </p:nvPr>
        </p:nvSpPr>
        <p:spPr>
          <a:xfrm>
            <a:off x="412496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04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箭头: V 形 18"/>
          <p:cNvSpPr/>
          <p:nvPr>
            <p:custDataLst>
              <p:tags r:id="rId26"/>
            </p:custDataLst>
          </p:nvPr>
        </p:nvSpPr>
        <p:spPr>
          <a:xfrm>
            <a:off x="511937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箭头: V 形 19"/>
          <p:cNvSpPr/>
          <p:nvPr>
            <p:custDataLst>
              <p:tags r:id="rId27"/>
            </p:custDataLst>
          </p:nvPr>
        </p:nvSpPr>
        <p:spPr>
          <a:xfrm>
            <a:off x="6114415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06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箭头: V 形 20"/>
          <p:cNvSpPr/>
          <p:nvPr>
            <p:custDataLst>
              <p:tags r:id="rId28"/>
            </p:custDataLst>
          </p:nvPr>
        </p:nvSpPr>
        <p:spPr>
          <a:xfrm>
            <a:off x="710819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箭头: V 形 20"/>
          <p:cNvSpPr/>
          <p:nvPr>
            <p:custDataLst>
              <p:tags r:id="rId29"/>
            </p:custDataLst>
          </p:nvPr>
        </p:nvSpPr>
        <p:spPr>
          <a:xfrm>
            <a:off x="8075295" y="3952558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08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箭头: V 形 20"/>
          <p:cNvSpPr/>
          <p:nvPr>
            <p:custDataLst>
              <p:tags r:id="rId30"/>
            </p:custDataLst>
          </p:nvPr>
        </p:nvSpPr>
        <p:spPr>
          <a:xfrm>
            <a:off x="1009015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箭头: V 形 20"/>
          <p:cNvSpPr/>
          <p:nvPr>
            <p:custDataLst>
              <p:tags r:id="rId31"/>
            </p:custDataLst>
          </p:nvPr>
        </p:nvSpPr>
        <p:spPr>
          <a:xfrm>
            <a:off x="9091295" y="3944938"/>
            <a:ext cx="1056005" cy="513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le 6"/>
          <p:cNvSpPr txBox="1"/>
          <p:nvPr>
            <p:custDataLst>
              <p:tags r:id="rId32"/>
            </p:custDataLst>
          </p:nvPr>
        </p:nvSpPr>
        <p:spPr>
          <a:xfrm>
            <a:off x="1199515" y="465455"/>
            <a:ext cx="2090420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主动公开方面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33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35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36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38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3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Title 6"/>
          <p:cNvSpPr txBox="1"/>
          <p:nvPr>
            <p:custDataLst>
              <p:tags r:id="rId2"/>
            </p:custDataLst>
          </p:nvPr>
        </p:nvSpPr>
        <p:spPr>
          <a:xfrm>
            <a:off x="1199515" y="465455"/>
            <a:ext cx="1765935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依申请公开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6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8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aphicFrame>
        <p:nvGraphicFramePr>
          <p:cNvPr id="3" name="图表 2" descr="7b0a202020202263686172745265734964223a20223230343736383936220a7d0a"/>
          <p:cNvGraphicFramePr/>
          <p:nvPr/>
        </p:nvGraphicFramePr>
        <p:xfrm>
          <a:off x="1913890" y="1382395"/>
          <a:ext cx="7985125" cy="513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Title 6"/>
          <p:cNvSpPr txBox="1"/>
          <p:nvPr>
            <p:custDataLst>
              <p:tags r:id="rId1"/>
            </p:custDataLst>
          </p:nvPr>
        </p:nvSpPr>
        <p:spPr>
          <a:xfrm>
            <a:off x="1199515" y="465455"/>
            <a:ext cx="3388360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主动公开政府信息情况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7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8"/>
            </p:custDataLst>
          </p:nvPr>
        </p:nvGraphicFramePr>
        <p:xfrm>
          <a:off x="1548130" y="1339850"/>
          <a:ext cx="8872220" cy="4898390"/>
        </p:xfrm>
        <a:graphic>
          <a:graphicData uri="http://schemas.openxmlformats.org/drawingml/2006/table">
            <a:tbl>
              <a:tblPr/>
              <a:tblGrid>
                <a:gridCol w="2218055"/>
                <a:gridCol w="2218055"/>
                <a:gridCol w="2218055"/>
                <a:gridCol w="2218055"/>
              </a:tblGrid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第二十条第（一）项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</a:t>
                      </a:r>
                      <a:r>
                        <a:rPr lang="zh-CN" sz="1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制发件数</a:t>
                      </a:r>
                      <a:endParaRPr lang="zh-CN" sz="1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本年废止件数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现行有效件</a:t>
                      </a:r>
                      <a:r>
                        <a:rPr lang="zh-CN" sz="1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</a:t>
                      </a:r>
                      <a:endParaRPr lang="zh-CN" sz="1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规章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行政规范性文件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第二十条第（五）项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本年处理决定数量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行政许可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2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第二十条第（六）项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本年处理决定数量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行政处罚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1100">
                        <a:solidFill>
                          <a:srgbClr val="FF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行政强制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第二十条第（八）项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本年收费金额（单位：万元）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行政事业性收费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644.57</a:t>
                      </a:r>
                      <a:endParaRPr lang="en-US" altLang="zh-CN" sz="12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9600" y="2284730"/>
          <a:ext cx="10972800" cy="2846070"/>
        </p:xfrm>
        <a:graphic>
          <a:graphicData uri="http://schemas.openxmlformats.org/drawingml/2006/table">
            <a:tbl>
              <a:tblPr/>
              <a:tblGrid>
                <a:gridCol w="782320"/>
                <a:gridCol w="828040"/>
                <a:gridCol w="828040"/>
                <a:gridCol w="828040"/>
                <a:gridCol w="447040"/>
                <a:gridCol w="782320"/>
                <a:gridCol w="782320"/>
                <a:gridCol w="782320"/>
                <a:gridCol w="782320"/>
                <a:gridCol w="782320"/>
                <a:gridCol w="683260"/>
                <a:gridCol w="683260"/>
                <a:gridCol w="683260"/>
                <a:gridCol w="683260"/>
                <a:gridCol w="614680"/>
              </a:tblGrid>
              <a:tr h="645795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行政复议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行政诉讼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</a:tr>
              <a:tr h="645160"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结果维持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纠正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br>
                        <a:rPr lang="zh-CN" altLang="en-US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尚未</a:t>
                      </a:r>
                      <a:br>
                        <a:rPr lang="zh-CN" altLang="en-US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审结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总计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未经复议直接起诉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复议后起诉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</a:tr>
              <a:tr h="996315"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维持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纠正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尚未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审结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总计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维持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纠正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尚未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审结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总计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5588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itle 6"/>
          <p:cNvSpPr txBox="1"/>
          <p:nvPr>
            <p:custDataLst>
              <p:tags r:id="rId2"/>
            </p:custDataLst>
          </p:nvPr>
        </p:nvSpPr>
        <p:spPr>
          <a:xfrm>
            <a:off x="1199515" y="465455"/>
            <a:ext cx="5659755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政府信息公开行政复议、行政诉讼情况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6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8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7751659" y="1778751"/>
            <a:ext cx="3831823" cy="3831823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9003684" y="1248508"/>
            <a:ext cx="1327774" cy="132777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9142196" y="1388102"/>
            <a:ext cx="1049666" cy="1049666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 fontAlgn="auto"/>
            <a:r>
              <a:rPr lang="en-US" altLang="zh-CN" sz="2400" b="1">
                <a:solidFill>
                  <a:schemeClr val="lt1"/>
                </a:solidFill>
              </a:rPr>
              <a:t>3</a:t>
            </a:r>
            <a:endParaRPr lang="en-US" altLang="zh-CN" sz="2400" b="1">
              <a:solidFill>
                <a:schemeClr val="lt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8281903" y="2812186"/>
            <a:ext cx="2770253" cy="17909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三是创新形式，提升多元化体验。</a:t>
            </a:r>
            <a:endParaRPr lang="zh-CN" altLang="en-US" sz="2800" b="1" spc="20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4" name="椭圆 103"/>
          <p:cNvSpPr/>
          <p:nvPr>
            <p:custDataLst>
              <p:tags r:id="rId5"/>
            </p:custDataLst>
          </p:nvPr>
        </p:nvSpPr>
        <p:spPr>
          <a:xfrm>
            <a:off x="4161151" y="1778751"/>
            <a:ext cx="3831823" cy="3831823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06" name="椭圆 105"/>
          <p:cNvSpPr/>
          <p:nvPr>
            <p:custDataLst>
              <p:tags r:id="rId6"/>
            </p:custDataLst>
          </p:nvPr>
        </p:nvSpPr>
        <p:spPr>
          <a:xfrm>
            <a:off x="5413176" y="1248508"/>
            <a:ext cx="1327774" cy="132777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07" name="椭圆 106"/>
          <p:cNvSpPr/>
          <p:nvPr>
            <p:custDataLst>
              <p:tags r:id="rId7"/>
            </p:custDataLst>
          </p:nvPr>
        </p:nvSpPr>
        <p:spPr>
          <a:xfrm>
            <a:off x="5552771" y="1388102"/>
            <a:ext cx="1048584" cy="1048584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 fontAlgn="auto"/>
            <a:r>
              <a:rPr lang="en-US" altLang="zh-CN" sz="2400" b="1">
                <a:solidFill>
                  <a:schemeClr val="lt1"/>
                </a:solidFill>
              </a:rPr>
              <a:t>2</a:t>
            </a:r>
            <a:endParaRPr lang="en-US" altLang="zh-CN" sz="2400" b="1">
              <a:solidFill>
                <a:schemeClr val="lt1"/>
              </a:solidFill>
            </a:endParaRPr>
          </a:p>
        </p:txBody>
      </p:sp>
      <p:sp>
        <p:nvSpPr>
          <p:cNvPr id="62" name="椭圆 61"/>
          <p:cNvSpPr/>
          <p:nvPr>
            <p:custDataLst>
              <p:tags r:id="rId8"/>
            </p:custDataLst>
          </p:nvPr>
        </p:nvSpPr>
        <p:spPr>
          <a:xfrm>
            <a:off x="609600" y="1778751"/>
            <a:ext cx="3831823" cy="3831823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64" name="椭圆 63"/>
          <p:cNvSpPr/>
          <p:nvPr>
            <p:custDataLst>
              <p:tags r:id="rId9"/>
            </p:custDataLst>
          </p:nvPr>
        </p:nvSpPr>
        <p:spPr>
          <a:xfrm>
            <a:off x="1861625" y="1248508"/>
            <a:ext cx="1327774" cy="132777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66" name="椭圆 65"/>
          <p:cNvSpPr/>
          <p:nvPr>
            <p:custDataLst>
              <p:tags r:id="rId10"/>
            </p:custDataLst>
          </p:nvPr>
        </p:nvSpPr>
        <p:spPr>
          <a:xfrm>
            <a:off x="2000137" y="1388102"/>
            <a:ext cx="1049666" cy="1049666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 fontAlgn="auto"/>
            <a:r>
              <a:rPr lang="en-US" altLang="zh-CN" sz="2400" b="1">
                <a:solidFill>
                  <a:schemeClr val="lt1"/>
                </a:solidFill>
              </a:rPr>
              <a:t>1</a:t>
            </a:r>
            <a:endParaRPr lang="en-US" altLang="zh-CN" sz="2400" b="1">
              <a:solidFill>
                <a:schemeClr val="lt1"/>
              </a:solidFill>
            </a:endParaRPr>
          </a:p>
        </p:txBody>
      </p:sp>
      <p:sp>
        <p:nvSpPr>
          <p:cNvPr id="69" name="文本框 68"/>
          <p:cNvSpPr txBox="1"/>
          <p:nvPr>
            <p:custDataLst>
              <p:tags r:id="rId11"/>
            </p:custDataLst>
          </p:nvPr>
        </p:nvSpPr>
        <p:spPr>
          <a:xfrm>
            <a:off x="1139844" y="2812186"/>
            <a:ext cx="2770253" cy="17909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一是聚焦需求导向，拓展公开内容。 </a:t>
            </a:r>
            <a:endParaRPr lang="zh-CN" altLang="en-US" sz="2800" b="1" spc="20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4691395" y="2812186"/>
            <a:ext cx="2770253" cy="17909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二是聚焦群众诉求，强化标准规范。</a:t>
            </a:r>
            <a:endParaRPr lang="zh-CN" altLang="en-US" sz="2800" b="1" spc="20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Title 6"/>
          <p:cNvSpPr txBox="1"/>
          <p:nvPr>
            <p:custDataLst>
              <p:tags r:id="rId13"/>
            </p:custDataLst>
          </p:nvPr>
        </p:nvSpPr>
        <p:spPr>
          <a:xfrm>
            <a:off x="1199515" y="465455"/>
            <a:ext cx="2596515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altLang="zh-CN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2026</a:t>
            </a: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年工作重点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14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2" name="矩形 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16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17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" name="Title 6"/>
            <p:cNvSpPr txBox="1"/>
            <p:nvPr>
              <p:custDataLst>
                <p:tags r:id="rId19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b"/>
  <p:tag name="KSO_WM_UNIT_INDEX" val="1"/>
</p:tagLst>
</file>

<file path=ppt/tags/tag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8752"/>
</p:tagLst>
</file>

<file path=ppt/tags/tag10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8752"/>
</p:tagLst>
</file>

<file path=ppt/tags/tag10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40498752"/>
  <p:tag name="KSO_WM_TEMPLATE_CATEGORY" val="custom"/>
  <p:tag name="KSO_WM_TEMPLATE_MASTER_TYPE" val="0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750_1*i*1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750_1*i*2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750_1*i*3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750_1*i*4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750_1*i*5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3750_1*i*6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3750_1*i*7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3750_1*i*8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3750_1*i*9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3750_1*i*10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&#13;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750_1*a*1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TYPE" val="text"/>
  <p:tag name="KSO_WM_TEMPLATE_SUBCATEGORY" val="0"/>
  <p:tag name="KSO_WM_TEMPLATE_COLOR_TYPE" val="1"/>
  <p:tag name="KSO_WM_TAG_VERSION" val="1.0"/>
  <p:tag name="KSO_WM_SLIDE_SUBTYPE" val="pureTxt"/>
  <p:tag name="KSO_WM_SLIDE_ITEM_CNT" val="0"/>
  <p:tag name="KSO_WM_BEAUTIFY_FLAG" val="#wm#"/>
  <p:tag name="KSO_WM_TEMPLATE_INDEX" val="20203750"/>
  <p:tag name="KSO_WM_TEMPLATE_CATEGORY" val="diagram"/>
  <p:tag name="KSO_WM_SLIDE_INDEX" val="1"/>
  <p:tag name="KSO_WM_SLIDE_ID" val="diagram20203750_1"/>
  <p:tag name="KSO_WM_TEMPLATE_MASTER_TYPE" val="0"/>
  <p:tag name="KSO_WM_SLIDE_LAYOUT" val="a"/>
  <p:tag name="KSO_WM_SLIDE_LAYOUT_CNT" val="1"/>
  <p:tag name="KSO_WM_SLIDE_SIZE" val="960*399"/>
  <p:tag name="KSO_WM_SLIDE_POSITION" val="0*70"/>
  <p:tag name="KSO_WM_SLIDE_THEME_ID" val="3430900"/>
  <p:tag name="KSO_WM_SLIDE_THEME_NAME" val="3D简约风通用总结报告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828_1*i*1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40492828_1*f*1"/>
  <p:tag name="KSO_WM_TEMPLATE_CATEGORY" val="custom"/>
  <p:tag name="KSO_WM_TEMPLATE_INDEX" val="40492828"/>
  <p:tag name="KSO_WM_UNIT_LAYERLEVEL" val="1"/>
  <p:tag name="KSO_WM_TAG_VERSION" val="3.0"/>
  <p:tag name="KSO_WM_BEAUTIFY_FLAG" val="#wm#"/>
  <p:tag name="KSO_WM_UNIT_PRESET_TEXT" val="单击此处编辑正文内容，为了演示发布的良好效果，请尽量言简意赅的阐述观点。"/>
  <p:tag name="KSO_WM_UNIT_TEXT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828_1*i*2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40492828_1*i*3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40492828_1*i*4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40492828_1*i*5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SLIDE_ID" val="custom4049282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2828"/>
  <p:tag name="KSO_WM_SLIDE_TYPE" val="text"/>
  <p:tag name="KSO_WM_SLIDE_SUBTYPE" val="diag"/>
  <p:tag name="KSO_WM_SLIDE_SIZE" val="940*560"/>
  <p:tag name="KSO_WM_SLIDE_POSITION" val="0*0"/>
  <p:tag name="KSO_WM_SLIDE_LAYOUT" val="f"/>
  <p:tag name="KSO_WM_SLIDE_LAYOUT_CNT" val="1"/>
  <p:tag name="KSO_WM_SPECIAL_SOURCE" val="bdnull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6916_9*m_h_a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2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6916_9*m_h_a*1_4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4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4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6916_9*m_h_a*1_6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6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6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8_1"/>
  <p:tag name="KSO_WM_UNIT_ID" val="diagram20236916_9*m_h_a*1_8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8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8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0_1"/>
  <p:tag name="KSO_WM_UNIT_ID" val="diagram20236916_9*m_h_a*1_10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10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0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6916_9*m_h_a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1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6916_9*m_h_a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3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6916_9*m_h_a*1_5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5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5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7_1"/>
  <p:tag name="KSO_WM_UNIT_ID" val="diagram20236916_9*m_h_a*1_7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7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7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9_1"/>
  <p:tag name="KSO_WM_UNIT_ID" val="diagram20236916_9*m_h_a*1_9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9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9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6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i*1_1"/>
  <p:tag name="KSO_WM_TEMPLATE_CATEGORY" val="diagram"/>
  <p:tag name="KSO_WM_TEMPLATE_INDEX" val="20236916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.800000011920929,&quot;colorType&quot;:1,&quot;foreColorIndex&quot;:5,&quot;pos&quot;:0,&quot;transparency&quot;:0.699999988079071},{&quot;brightness&quot;:0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47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48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49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4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4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1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5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5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2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6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6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3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7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7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4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8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8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5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10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0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6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9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9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7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BOXSTYLE_GUID" val="{78bdf654-9e37-497e-81d9-697bdc835158}"/>
</p:tagLst>
</file>

<file path=ppt/tags/tag159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40492828"/>
</p:tagLst>
</file>

<file path=ppt/tags/tag165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TEXTBOXSTYLE_GUID" val="{78bdf654-9e37-497e-81d9-697bdc835158}"/>
</p:tagLst>
</file>

<file path=ppt/tags/tag167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40492828"/>
</p:tagLst>
</file>

<file path=ppt/tags/tag17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BOXSTYLE_GUID" val="{78bdf654-9e37-497e-81d9-697bdc835158}"/>
</p:tagLst>
</file>

<file path=ppt/tags/tag175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TABLE_ENDDRAG_ORIGIN_RECT" val="698*385"/>
  <p:tag name="TABLE_ENDDRAG_RECT" val="121*105*698*385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40492828"/>
</p:tagLst>
</file>

<file path=ppt/tags/tag182.xml><?xml version="1.0" encoding="utf-8"?>
<p:tagLst xmlns:p="http://schemas.openxmlformats.org/presentationml/2006/main">
  <p:tag name="KSO_WM_BEAUTIFY_FLAG" val="#wm#"/>
  <p:tag name="KSO_WM_UNIT_TYPE" val="β"/>
  <p:tag name="TABLE_SKINIDX" val="2"/>
  <p:tag name="TABLE_COLORIDX" val="c"/>
  <p:tag name="TABLE_ENDDRAG_ORIGIN_RECT" val="864*224"/>
  <p:tag name="TABLE_ENDDRAG_RECT" val="48*179*864*224"/>
</p:tagLst>
</file>

<file path=ppt/tags/tag18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TEXTBOXSTYLE_GUID" val="{78bdf654-9e37-497e-81d9-697bdc835158}"/>
</p:tagLst>
</file>

<file path=ppt/tags/tag185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59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12-15T17:38:14&quot;,&quot;maxSize&quot;:{&quot;size1&quot;:31.1},&quot;minSize&quot;:{&quot;size1&quot;:17.8},&quot;normalSize&quot;:{&quot;size1&quot;:17.8},&quot;subLayout&quot;:[{&quot;id&quot;:&quot;2022-12-15T17:38:14&quot;,&quot;margin&quot;:{&quot;bottom&quot;:0,&quot;left&quot;:1.6929999589920044,&quot;right&quot;:1.6929999589920044,&quot;top&quot;:1.6929999589920044},&quot;type&quot;:0},{&quot;id&quot;:&quot;2022-12-15T17:38:14&quot;,&quot;margin&quot;:{&quot;bottom&quot;:0.847000002861023,&quot;left&quot;:0.847000002861023,&quot;right&quot;:0.847000002861023,&quot;top&quot;:0.847000002861023},&quot;type&quot;:0}],&quot;type&quot;:0}"/>
  <p:tag name="KSO_WM_SLIDE_BACKGROUND" val="[&quot;general&quot;]"/>
  <p:tag name="KSO_WM_SLIDE_RATIO" val="1.777778"/>
  <p:tag name="KSO_WM_SLIDE_CAN_ADD_NAVIGATION" val="1"/>
  <p:tag name="KSO_WM_SLIDE_ID" val="diagram2022965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96"/>
  <p:tag name="KSO_WM_SLIDE_POSITION" val="48*48"/>
  <p:tag name="KSO_WM_TAG_VERSION" val="1.0"/>
  <p:tag name="KSO_WM_SLIDE_LAYOUT" val="a_d"/>
  <p:tag name="KSO_WM_SLIDE_LAYOUT_CNT" val="1_1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736496b0653343f1bfd4c6dc9c47e1b4&quot;,&quot;fill_align&quot;:&quot;lt&quot;,&quot;chip_types&quot;:[&quot;text&quot;]}],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diagram&quot;,&quot;pictext&quot;,&quot;picture&quot;,&quot;chart&quot;,&quot;table&quot;,&quot;video&quot;]}],[{&quot;text_align&quot;:&quot;cm&quot;,&quot;text_direction&quot;:&quot;horizontal&quot;,&quot;support_big_font&quot;:false,&quot;picture_toward&quot;:0,&quot;picture_dockside&quot;:[],&quot;fill_id&quot;:&quot;fbc1d1c81b9c4bca8f09873cfc4ac6db&quot;,&quot;fill_align&quot;:&quot;c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picture&quot;]}],[{&quot;text_align&quot;:&quot;lm&quot;,&quot;text_direction&quot;:&quot;horizontal&quot;,&quot;support_big_font&quot;:false,&quot;picture_toward&quot;:0,&quot;picture_dockside&quot;:[],&quot;fill_id&quot;:&quot;fbc1d1c81b9c4bca8f09873cfc4ac6db&quot;,&quot;fill_align&quot;:&quot;lm&quot;,&quot;chip_types&quot;:[&quot;text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picture&quot;]}],[{&quot;text_align&quot;:&quot;lm&quot;,&quot;text_direction&quot;:&quot;horizontal&quot;,&quot;support_big_font&quot;:false,&quot;picture_toward&quot;:0,&quot;picture_dockside&quot;:[],&quot;fill_id&quot;:&quot;fbc1d1c81b9c4bca8f09873cfc4ac6db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diagram&quot;,&quot;text&quot;,&quot;picture&quot;,&quot;chart&quot;,&quot;table&quot;,&quot;video&quot;]}]]"/>
  <p:tag name="KSO_WM_CHIP_GROUPID" val="5f5ee1ca4d6848d78f644aec"/>
  <p:tag name="KSO_WM_CHIP_XID" val="5f696419553136823a5e6172"/>
  <p:tag name="FIXED_XID_TMP" val="5f5ee1ca4d6848d78f644aec"/>
  <p:tag name="KSO_WM_CHIP_DECFILLPROP" val="[]"/>
  <p:tag name="KSO_WM_SLIDE_BK_DARK_LIGHT" val="2"/>
  <p:tag name="KSO_WM_SLIDE_BACKGROUND_TYPE" val="general"/>
  <p:tag name="KSO_WM_SLIDE_SUPPORT_FEATURE_TYPE" val="3"/>
  <p:tag name="KSO_WM_TEMPLATE_ASSEMBLE_XID" val="639aeb060c9383becde692eb"/>
  <p:tag name="KSO_WM_TEMPLATE_ASSEMBLE_GROUPID" val="639aeb060c9383becde692eb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3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3_3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3"/>
  <p:tag name="KSO_WM_UNIT_FILL_FORE_SCHEMECOLOR_INDEX_BRIGHTNESS" val="0"/>
  <p:tag name="KSO_WM_UNIT_FILL_FORE_SCHEMECOLOR_INDEX" val="14"/>
  <p:tag name="KSO_WM_UNIT_FILL_TYPE" val="1"/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3_2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f*1_3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UNIT_SUBTYPE" val="a"/>
  <p:tag name="KSO_WM_UNIT_PRESET_TEXT" val="点击此处添加正文"/>
  <p:tag name="KSO_WM_UNIT_NOCLEAR" val="0"/>
  <p:tag name="KSO_WM_DIAGRAM_GROUP_CODE" val="l1-1"/>
  <p:tag name="KSO_WM_UNIT_TYPE" val="l_h_f"/>
  <p:tag name="KSO_WM_UNIT_INDEX" val="1_3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2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14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2_3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_BRIGHTNESS" val="0"/>
  <p:tag name="KSO_WM_UNIT_FILL_FORE_SCHEMECOLOR_INDEX" val="14"/>
  <p:tag name="KSO_WM_UNIT_FILL_TYPE" val="1"/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2_2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1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1_3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_BRIGHTNESS" val="0"/>
  <p:tag name="KSO_WM_UNIT_FILL_FORE_SCHEMECOLOR_INDEX" val="14"/>
  <p:tag name="KSO_WM_UNIT_FILL_TYPE" val="1"/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1_2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f*1_1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UNIT_SUBTYPE" val="a"/>
  <p:tag name="KSO_WM_UNIT_PRESET_TEXT" val="点击此处添加正文"/>
  <p:tag name="KSO_WM_UNIT_NOCLEAR" val="0"/>
  <p:tag name="KSO_WM_DIAGRAM_GROUP_CODE" val="l1-1"/>
  <p:tag name="KSO_WM_UNIT_TYPE" val="l_h_f"/>
  <p:tag name="KSO_WM_UNIT_INDEX" val="1_1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f*1_2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UNIT_SUBTYPE" val="a"/>
  <p:tag name="KSO_WM_UNIT_PRESET_TEXT" val="点击此处添加正文"/>
  <p:tag name="KSO_WM_UNIT_NOCLEAR" val="0"/>
  <p:tag name="KSO_WM_DIAGRAM_GROUP_CODE" val="l1-1"/>
  <p:tag name="KSO_WM_UNIT_TYPE" val="l_h_f"/>
  <p:tag name="KSO_WM_UNIT_INDEX" val="1_2_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TEXTBOXSTYLE_GUID" val="{78bdf654-9e37-497e-81d9-697bdc835158}"/>
</p:tagLst>
</file>

<file path=ppt/tags/tag205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210.xml><?xml version="1.0" encoding="utf-8"?>
<p:tagLst xmlns:p="http://schemas.openxmlformats.org/presentationml/2006/main">
  <p:tag name="KSO_WM_BEAUTIFY_FLAG" val="#wm#"/>
  <p:tag name="KSO_WM_TEMPLATE_CATEGORY" val="diagram"/>
  <p:tag name="KSO_WM_TEMPLATE_INDEX" val="20209527"/>
  <p:tag name="KSO_WM_SLIDE_ID" val="diagram202095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20T16:03:19&quot;,&quot;maxSize&quot;:{&quot;size1&quot;:2.310280974926772},&quot;minSize&quot;:{&quot;size1&quot;:2.310280974926772},&quot;normalSize&quot;:{&quot;size1&quot;:2.310280974926772},&quot;subLayout&quot;:[{&quot;id&quot;:&quot;2026-01-20T16:03:19&quot;,&quot;type&quot;:0},{&quot;id&quot;:&quot;2026-01-20T16:03:19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05426f0b1077440ebd8848530286d431&quot;,&quot;fill_align&quot;:&quot;cm&quot;,&quot;chip_types&quot;:[&quot;diagram&quot;,&quot;pictext&quot;,&quot;text&quot;,&quot;picture&quot;,&quot;chart&quot;,&quot;table&quot;,&quot;video&quot;]}]]"/>
  <p:tag name="KSO_WM_SLIDE_SIZE" val="864*324"/>
  <p:tag name="KSO_WM_SLIDE_POSITION" val="47*107"/>
  <p:tag name="KSO_WM_CHIP_XID" val="5f20142fc4814ce96fb1281b"/>
  <p:tag name="KSO_WM_CHIP_DECFILLPROP" val="[]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60656e904054ed1e2fb7fb93"/>
  <p:tag name="KSO_WM_TEMPLATE_ASSEMBLE_GROUPID" val="60656e904054ed1e2fb7fb93"/>
</p:tagLst>
</file>

<file path=ppt/tags/tag2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5"/>
</p:tagLst>
</file>

<file path=ppt/tags/tag4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4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5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60"/>
</p:tagLst>
</file>

<file path=ppt/tags/tag5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9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9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D简约风通用总结报告&#10;">
  <a:themeElements>
    <a:clrScheme name="自定义 315">
      <a:dk1>
        <a:srgbClr val="333333"/>
      </a:dk1>
      <a:lt1>
        <a:srgbClr val="FFFFFF"/>
      </a:lt1>
      <a:dk2>
        <a:srgbClr val="031A2F"/>
      </a:dk2>
      <a:lt2>
        <a:srgbClr val="E6EFFE"/>
      </a:lt2>
      <a:accent1>
        <a:srgbClr val="0272EC"/>
      </a:accent1>
      <a:accent2>
        <a:srgbClr val="3758FB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6">
    <a:dk1>
      <a:srgbClr val="000000"/>
    </a:dk1>
    <a:lt1>
      <a:srgbClr val="FFFFFF"/>
    </a:lt1>
    <a:dk2>
      <a:srgbClr val="44546A"/>
    </a:dk2>
    <a:lt2>
      <a:srgbClr val="E7E6E6"/>
    </a:lt2>
    <a:accent1>
      <a:srgbClr val="6780FB"/>
    </a:accent1>
    <a:accent2>
      <a:srgbClr val="AC68FB"/>
    </a:accent2>
    <a:accent3>
      <a:srgbClr val="F75090"/>
    </a:accent3>
    <a:accent4>
      <a:srgbClr val="FF5958"/>
    </a:accent4>
    <a:accent5>
      <a:srgbClr val="FF920C"/>
    </a:accent5>
    <a:accent6>
      <a:srgbClr val="ABD500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WPS 演示</Application>
  <PresentationFormat/>
  <Paragraphs>301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江城圆体 400W</vt:lpstr>
      <vt:lpstr>微软雅黑</vt:lpstr>
      <vt:lpstr>Segoe UI</vt:lpstr>
      <vt:lpstr>Times New Roman</vt:lpstr>
      <vt:lpstr>Arial Unicode MS</vt:lpstr>
      <vt:lpstr>Calibri</vt:lpstr>
      <vt:lpstr>Office 主题</vt:lpstr>
      <vt:lpstr>默认设计模板</vt:lpstr>
      <vt:lpstr>3D简约风通用总结报告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张晋浩</dc:creator>
  <cp:lastModifiedBy>初心育人</cp:lastModifiedBy>
  <cp:revision>2</cp:revision>
  <dcterms:created xsi:type="dcterms:W3CDTF">2026-01-20T08:04:00Z</dcterms:created>
  <dcterms:modified xsi:type="dcterms:W3CDTF">2026-01-26T06:19:16Z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65162256FAC444E19C30150B615ACDC7_13</vt:lpwstr>
  </property>
</Properties>
</file>