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73" r:id="rId4"/>
    <p:sldId id="272" r:id="rId6"/>
    <p:sldId id="275" r:id="rId7"/>
    <p:sldId id="258" r:id="rId8"/>
    <p:sldId id="259" r:id="rId9"/>
    <p:sldId id="262" r:id="rId10"/>
    <p:sldId id="264" r:id="rId11"/>
    <p:sldId id="263" r:id="rId12"/>
    <p:sldId id="266"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7898D9"/>
    <a:srgbClr val="6B8FD5"/>
    <a:srgbClr val="5880D0"/>
    <a:srgbClr val="91ACE0"/>
    <a:srgbClr val="82A0DC"/>
    <a:srgbClr val="537CCE"/>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92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4" Type="http://schemas.microsoft.com/office/2011/relationships/chartColorStyle" Target="colors1.xml"/><Relationship Id="rId3" Type="http://schemas.microsoft.com/office/2011/relationships/chartStyle" Target="style1.xml"/><Relationship Id="rId2" Type="http://schemas.openxmlformats.org/officeDocument/2006/relationships/themeOverride" Target="../theme/themeOverride1.xml"/><Relationship Id="rId1" Type="http://schemas.openxmlformats.org/officeDocument/2006/relationships/oleObject" Target="file:///C:\Users\pc\Desktop\&#24037;&#20316;&#25253;&#21578;%20&#25968;&#2545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0" vertOverflow="ellipsis" vert="horz" wrap="square" anchor="ctr" anchorCtr="1"/>
          <a:lstStyle/>
          <a:p>
            <a:pPr defTabSz="914400">
              <a:defRPr lang="zh-CN" sz="1400" b="0" i="0" u="none" strike="noStrike" kern="1200" baseline="0">
                <a:solidFill>
                  <a:schemeClr val="tx1">
                    <a:lumMod val="75000"/>
                    <a:lumOff val="25000"/>
                  </a:schemeClr>
                </a:solidFill>
                <a:latin typeface="方正小标宋简体" panose="03000509000000000000" charset="-122"/>
                <a:ea typeface="方正小标宋简体" panose="03000509000000000000" charset="-122"/>
                <a:cs typeface="方正小标宋简体" panose="03000509000000000000" charset="-122"/>
                <a:sym typeface="方正小标宋简体" panose="03000509000000000000" charset="-122"/>
              </a:defRPr>
            </a:pPr>
            <a:r>
              <a:rPr b="0">
                <a:latin typeface="方正小标宋简体" panose="03000509000000000000" charset="-122"/>
                <a:ea typeface="方正小标宋简体" panose="03000509000000000000" charset="-122"/>
                <a:cs typeface="方正小标宋简体" panose="03000509000000000000" charset="-122"/>
                <a:sym typeface="方正小标宋简体" panose="03000509000000000000" charset="-122"/>
              </a:rPr>
              <a:t>主动公开信息</a:t>
            </a:r>
            <a:endParaRPr b="0">
              <a:latin typeface="方正小标宋简体" panose="03000509000000000000" charset="-122"/>
              <a:ea typeface="方正小标宋简体" panose="03000509000000000000" charset="-122"/>
              <a:cs typeface="方正小标宋简体" panose="03000509000000000000" charset="-122"/>
              <a:sym typeface="方正小标宋简体" panose="03000509000000000000" charset="-122"/>
            </a:endParaRPr>
          </a:p>
        </c:rich>
      </c:tx>
      <c:layout/>
      <c:overlay val="0"/>
      <c:spPr>
        <a:noFill/>
        <a:ln>
          <a:noFill/>
        </a:ln>
        <a:effectLst/>
      </c:spPr>
    </c:title>
    <c:autoTitleDeleted val="0"/>
    <c:plotArea>
      <c:layout/>
      <c:pieChart>
        <c:varyColors val="1"/>
        <c:ser>
          <c:idx val="1"/>
          <c:order val="0"/>
          <c:spPr/>
          <c:explosion val="0"/>
          <c:dPt>
            <c:idx val="0"/>
            <c:bubble3D val="0"/>
            <c:spPr>
              <a:solidFill>
                <a:schemeClr val="accent1"/>
              </a:solidFill>
              <a:ln>
                <a:solidFill>
                  <a:schemeClr val="bg1"/>
                </a:solidFill>
              </a:ln>
              <a:effectLst/>
            </c:spPr>
          </c:dPt>
          <c:dPt>
            <c:idx val="1"/>
            <c:bubble3D val="0"/>
            <c:spPr>
              <a:solidFill>
                <a:schemeClr val="accent2"/>
              </a:solidFill>
              <a:ln>
                <a:solidFill>
                  <a:schemeClr val="bg1"/>
                </a:solidFill>
              </a:ln>
              <a:effectLst/>
            </c:spPr>
          </c:dPt>
          <c:dPt>
            <c:idx val="2"/>
            <c:bubble3D val="0"/>
            <c:spPr>
              <a:solidFill>
                <a:schemeClr val="accent3"/>
              </a:solidFill>
              <a:ln>
                <a:solidFill>
                  <a:schemeClr val="bg1"/>
                </a:solidFill>
              </a:ln>
              <a:effectLst/>
            </c:spPr>
          </c:dPt>
          <c:dPt>
            <c:idx val="3"/>
            <c:bubble3D val="0"/>
            <c:spPr>
              <a:solidFill>
                <a:schemeClr val="accent4"/>
              </a:solidFill>
              <a:ln>
                <a:solidFill>
                  <a:schemeClr val="bg1"/>
                </a:solidFill>
              </a:ln>
              <a:effectLst/>
            </c:spPr>
          </c:dPt>
          <c:dPt>
            <c:idx val="4"/>
            <c:bubble3D val="0"/>
            <c:spPr>
              <a:solidFill>
                <a:schemeClr val="accent5"/>
              </a:solidFill>
              <a:ln>
                <a:solidFill>
                  <a:schemeClr val="bg1"/>
                </a:solidFill>
              </a:ln>
              <a:effectLst/>
            </c:spPr>
          </c:dPt>
          <c:dPt>
            <c:idx val="5"/>
            <c:bubble3D val="0"/>
            <c:spPr>
              <a:solidFill>
                <a:schemeClr val="accent6"/>
              </a:solidFill>
              <a:ln>
                <a:solidFill>
                  <a:schemeClr val="bg1"/>
                </a:solidFill>
              </a:ln>
              <a:effectLst/>
            </c:spPr>
          </c:dPt>
          <c:dPt>
            <c:idx val="6"/>
            <c:bubble3D val="0"/>
            <c:spPr>
              <a:solidFill>
                <a:schemeClr val="accent1">
                  <a:lumMod val="60000"/>
                </a:schemeClr>
              </a:solidFill>
              <a:ln>
                <a:solidFill>
                  <a:schemeClr val="bg1"/>
                </a:solidFill>
              </a:ln>
              <a:effectLst/>
            </c:spPr>
          </c:dPt>
          <c:dLbls>
            <c:dLbl>
              <c:idx val="0"/>
              <c:layout>
                <c:manualLayout>
                  <c:x val="0.0373686259244842"/>
                  <c:y val="0.0324032403240324"/>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1"/>
              <c:layout>
                <c:manualLayout>
                  <c:x val="0.116776956014013"/>
                  <c:y val="0.00432043204320432"/>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2"/>
              <c:layout>
                <c:manualLayout>
                  <c:x val="0.0653950953678474"/>
                  <c:y val="0.0345634563456346"/>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3"/>
              <c:layout>
                <c:manualLayout>
                  <c:x val="0.0326975476839238"/>
                  <c:y val="0.0604860486048605"/>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4"/>
              <c:layout>
                <c:manualLayout>
                  <c:x val="0.0607240171272869"/>
                  <c:y val="0"/>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5"/>
              <c:layout>
                <c:manualLayout>
                  <c:x val="-0.0205263157894737"/>
                  <c:y val="-0.0169082125603865"/>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dLbl>
              <c:idx val="6"/>
              <c:layout>
                <c:manualLayout>
                  <c:x val="-0.112105263157895"/>
                  <c:y val="0.0289855072463768"/>
                </c:manualLayout>
              </c:layout>
              <c:dLblPos val="bestFit"/>
              <c:showLegendKey val="1"/>
              <c:showVal val="1"/>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lumMod val="75000"/>
                        <a:lumOff val="25000"/>
                      </a:schemeClr>
                    </a:solidFill>
                    <a:latin typeface="方正小标宋简体" panose="03000509000000000000" charset="-122"/>
                    <a:ea typeface="方正小标宋简体" panose="03000509000000000000" charset="-122"/>
                    <a:cs typeface="方正小标宋简体" panose="03000509000000000000" charset="-122"/>
                    <a:sym typeface="方正小标宋简体" panose="03000509000000000000" charset="-122"/>
                  </a:defRPr>
                </a:pPr>
              </a:p>
            </c:txPr>
            <c:dLblPos val="outEnd"/>
            <c:showLegendKey val="1"/>
            <c:showVal val="1"/>
            <c:showCatName val="1"/>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'[工作报告 数据.xlsx]Sheet1'!$A$2:$A$8</c:f>
              <c:strCache>
                <c:ptCount val="7"/>
                <c:pt idx="0">
                  <c:v>通知公告</c:v>
                </c:pt>
                <c:pt idx="1">
                  <c:v>规划计划信息</c:v>
                </c:pt>
                <c:pt idx="2">
                  <c:v>财政信息</c:v>
                </c:pt>
                <c:pt idx="3">
                  <c:v>行政权力信息</c:v>
                </c:pt>
                <c:pt idx="4">
                  <c:v>建议提案信息</c:v>
                </c:pt>
                <c:pt idx="5">
                  <c:v>重大民生信息</c:v>
                </c:pt>
                <c:pt idx="6">
                  <c:v>组织管理信息</c:v>
                </c:pt>
              </c:strCache>
            </c:strRef>
          </c:cat>
          <c:val>
            <c:numRef>
              <c:f>'[工作报告 数据.xlsx]Sheet1'!$B$2:$B$8</c:f>
              <c:numCache>
                <c:formatCode>General</c:formatCode>
                <c:ptCount val="7"/>
                <c:pt idx="0">
                  <c:v>7</c:v>
                </c:pt>
                <c:pt idx="1">
                  <c:v>1</c:v>
                </c:pt>
                <c:pt idx="2">
                  <c:v>4</c:v>
                </c:pt>
                <c:pt idx="3">
                  <c:v>2</c:v>
                </c:pt>
                <c:pt idx="4">
                  <c:v>36</c:v>
                </c:pt>
                <c:pt idx="5">
                  <c:v>18</c:v>
                </c:pt>
                <c:pt idx="6">
                  <c:v>7</c:v>
                </c:pt>
              </c:numCache>
            </c:numRef>
          </c:val>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extLst>
      <c:ext uri="{0b15fc19-7d7d-44ad-8c2d-2c3a37ce22c3}">
        <chartProps xmlns="https://web.wps.cn/et/2018/main" chartId="{94d7c7ed-dac2-457e-a494-48cbc305b417}"/>
      </c:ext>
    </c:extLst>
  </c:chart>
  <c:spPr>
    <a:solidFill>
      <a:schemeClr val="bg1"/>
    </a:solidFill>
    <a:ln w="9525" cap="flat" cmpd="sng" algn="ctr">
      <a:solidFill>
        <a:schemeClr val="tx1">
          <a:lumMod val="50000"/>
          <a:lumOff val="50000"/>
          <a:alpha val="25000"/>
        </a:schemeClr>
      </a:solidFill>
      <a:round/>
    </a:ln>
    <a:effectLst/>
  </c:spPr>
  <c:txPr>
    <a:bodyPr/>
    <a:lstStyle/>
    <a:p>
      <a:pPr>
        <a:defRPr lang="zh-CN" b="0">
          <a:solidFill>
            <a:schemeClr val="tx1">
              <a:lumMod val="75000"/>
              <a:lumOff val="25000"/>
            </a:schemeClr>
          </a:solidFill>
          <a:latin typeface="方正小标宋简体" panose="03000509000000000000" charset="-122"/>
          <a:ea typeface="方正小标宋简体" panose="03000509000000000000" charset="-122"/>
          <a:cs typeface="方正小标宋简体" panose="03000509000000000000" charset="-122"/>
          <a:sym typeface="方正小标宋简体" panose="03000509000000000000"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08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solidFill>
          <a:schemeClr val="bg1"/>
        </a:solidFill>
      </a:ln>
      <a:effectLst/>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miter lim="800000"/>
          </a:ln>
        </p:spPr>
      </p:sp>
      <p:sp>
        <p:nvSpPr>
          <p:cNvPr id="5123" name="文本占位符 2"/>
          <p:cNvSpPr>
            <a:spLocks noGrp="1"/>
          </p:cNvSpPr>
          <p:nvPr>
            <p:ph type="body"/>
          </p:nvPr>
        </p:nvSpPr>
        <p:spPr/>
        <p:txBody>
          <a:bodyPr wrap="square" lIns="91440" tIns="45720" rIns="91440" bIns="45720" anchor="t"/>
          <a:lstStyle/>
          <a:p>
            <a:pPr lvl="0" eaLnBrk="1" hangingPunct="1"/>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7" name="Rectangle 41707 (Stroke)_#color-2217&amp;9550"/>
          <p:cNvSpPr/>
          <p:nvPr userDrawn="1">
            <p:custDataLst>
              <p:tags r:id="rId2"/>
            </p:custDataLst>
          </p:nvPr>
        </p:nvSpPr>
        <p:spPr>
          <a:xfrm>
            <a:off x="0" y="0"/>
            <a:ext cx="10909300" cy="5791200"/>
          </a:xfrm>
          <a:custGeom>
            <a:avLst/>
            <a:gdLst/>
            <a:ahLst/>
            <a:cxnLst/>
            <a:rect l="l" t="t" r="r" b="b"/>
            <a:pathLst>
              <a:path w="10909300" h="5791200">
                <a:moveTo>
                  <a:pt x="0" y="5765800"/>
                </a:moveTo>
                <a:lnTo>
                  <a:pt x="10883900" y="5765800"/>
                </a:lnTo>
                <a:lnTo>
                  <a:pt x="10883900" y="0"/>
                </a:lnTo>
                <a:lnTo>
                  <a:pt x="10909300" y="0"/>
                </a:lnTo>
                <a:lnTo>
                  <a:pt x="10909300" y="5791200"/>
                </a:lnTo>
                <a:lnTo>
                  <a:pt x="0" y="5791200"/>
                </a:lnTo>
                <a:lnTo>
                  <a:pt x="0" y="5765800"/>
                </a:lnTo>
              </a:path>
            </a:pathLst>
          </a:custGeom>
          <a:solidFill>
            <a:schemeClr val="accent2"/>
          </a:solidFill>
        </p:spPr>
      </p:sp>
      <p:sp>
        <p:nvSpPr>
          <p:cNvPr id="8" name="Rectangle 41706 (Stroke)_#color-2217&amp;9553"/>
          <p:cNvSpPr/>
          <p:nvPr userDrawn="1">
            <p:custDataLst>
              <p:tags r:id="rId3"/>
            </p:custDataLst>
          </p:nvPr>
        </p:nvSpPr>
        <p:spPr>
          <a:xfrm>
            <a:off x="8953500" y="4521200"/>
            <a:ext cx="3238500" cy="2336800"/>
          </a:xfrm>
          <a:custGeom>
            <a:avLst/>
            <a:gdLst/>
            <a:ahLst/>
            <a:cxnLst/>
            <a:rect l="l" t="t" r="r" b="b"/>
            <a:pathLst>
              <a:path w="3238500" h="2336800">
                <a:moveTo>
                  <a:pt x="3238500" y="0"/>
                </a:moveTo>
                <a:lnTo>
                  <a:pt x="0" y="0"/>
                </a:lnTo>
                <a:lnTo>
                  <a:pt x="0" y="2336800"/>
                </a:lnTo>
                <a:lnTo>
                  <a:pt x="25400" y="2336800"/>
                </a:lnTo>
                <a:lnTo>
                  <a:pt x="25400" y="25400"/>
                </a:lnTo>
                <a:lnTo>
                  <a:pt x="3238500" y="25400"/>
                </a:lnTo>
                <a:lnTo>
                  <a:pt x="3238500" y="0"/>
                </a:lnTo>
              </a:path>
            </a:pathLst>
          </a:custGeom>
          <a:solidFill>
            <a:schemeClr val="accent1"/>
          </a:solidFill>
        </p:spPr>
      </p:sp>
      <p:sp>
        <p:nvSpPr>
          <p:cNvPr id="2" name="标题 1"/>
          <p:cNvSpPr>
            <a:spLocks noGrp="1"/>
          </p:cNvSpPr>
          <p:nvPr>
            <p:ph type="ctrTitle" hasCustomPrompt="1"/>
            <p:custDataLst>
              <p:tags r:id="rId4"/>
            </p:custDataLst>
          </p:nvPr>
        </p:nvSpPr>
        <p:spPr>
          <a:xfrm>
            <a:off x="1734331" y="369277"/>
            <a:ext cx="8860399" cy="3207972"/>
          </a:xfrm>
        </p:spPr>
        <p:txBody>
          <a:bodyPr wrap="square" anchor="b">
            <a:normAutofit/>
          </a:bodyPr>
          <a:lstStyle>
            <a:lvl1pPr algn="l">
              <a:lnSpc>
                <a:spcPct val="100000"/>
              </a:lnSpc>
              <a:defRPr sz="7000">
                <a:solidFill>
                  <a:schemeClr val="accent1"/>
                </a:solidFill>
                <a:latin typeface="+mj-ea"/>
                <a:ea typeface="+mj-ea"/>
                <a:cs typeface="+mj-ea"/>
                <a:sym typeface="+mj-ea"/>
              </a:defRPr>
            </a:lvl1pPr>
          </a:lstStyle>
          <a:p>
            <a:r>
              <a:rPr lang="zh-CN" altLang="en-US"/>
              <a:t>单击编辑母版标题</a:t>
            </a:r>
            <a:endParaRPr lang="zh-CN" altLang="en-US" dirty="0"/>
          </a:p>
        </p:txBody>
      </p:sp>
      <p:sp>
        <p:nvSpPr>
          <p:cNvPr id="4" name="日期占位符 3"/>
          <p:cNvSpPr>
            <a:spLocks noGrp="1"/>
          </p:cNvSpPr>
          <p:nvPr>
            <p:ph type="dt" sz="half" idx="10"/>
            <p:custDataLst>
              <p:tags r:id="rId5"/>
            </p:custDataLst>
          </p:nvPr>
        </p:nvSpPr>
        <p:spPr/>
        <p:txBody>
          <a:bodyPr wrap="square">
            <a:normAutofit/>
          </a:bodyPr>
          <a:lstStyle>
            <a:lvl1pPr>
              <a:defRPr>
                <a:latin typeface="+mn-ea"/>
                <a:ea typeface="+mn-ea"/>
                <a:cs typeface="+mn-ea"/>
                <a:sym typeface="+mn-ea"/>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7"/>
            </p:custDataLst>
          </p:nvPr>
        </p:nvSpPr>
        <p:spPr>
          <a:xfrm>
            <a:off x="8610600" y="6356350"/>
            <a:ext cx="2743200" cy="365125"/>
          </a:xfrm>
        </p:spPr>
        <p:txBody>
          <a:bodyPr wrap="square">
            <a:normAutofit/>
          </a:bodyPr>
          <a:lstStyle>
            <a:lvl1pPr>
              <a:defRPr>
                <a:latin typeface="+mn-ea"/>
                <a:ea typeface="+mn-ea"/>
                <a:cs typeface="+mn-ea"/>
                <a:sym typeface="+mn-ea"/>
              </a:defRPr>
            </a:lvl1p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8"/>
            </p:custDataLst>
          </p:nvPr>
        </p:nvSpPr>
        <p:spPr>
          <a:xfrm>
            <a:off x="1734331" y="3943799"/>
            <a:ext cx="7101937" cy="1468599"/>
          </a:xfrm>
        </p:spPr>
        <p:txBody>
          <a:bodyPr wrap="square" anchor="t">
            <a:normAutofit/>
          </a:bodyPr>
          <a:lstStyle>
            <a:lvl1pPr marL="0" indent="0" algn="l">
              <a:lnSpc>
                <a:spcPct val="100000"/>
              </a:lnSpc>
              <a:buNone/>
              <a:defRPr sz="2400">
                <a:solidFill>
                  <a:schemeClr val="accent1"/>
                </a:solidFill>
                <a:latin typeface="+mn-ea"/>
                <a:ea typeface="+mn-ea"/>
                <a:cs typeface="+mn-ea"/>
                <a:sym typeface="+mn-ea"/>
              </a:defRPr>
            </a:lvl1pPr>
          </a:lstStyle>
          <a:p>
            <a:pPr lvl="0"/>
            <a:r>
              <a:rPr lang="zh-CN" altLang="en-US"/>
              <a:t>署名</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2" Type="http://schemas.openxmlformats.org/officeDocument/2006/relationships/theme" Target="../theme/theme2.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41710 (Stroke)_#color-2217&amp;9571"/>
          <p:cNvSpPr/>
          <p:nvPr userDrawn="1">
            <p:custDataLst>
              <p:tags r:id="rId2"/>
            </p:custDataLst>
          </p:nvPr>
        </p:nvSpPr>
        <p:spPr>
          <a:xfrm>
            <a:off x="0" y="6337300"/>
            <a:ext cx="609600" cy="368300"/>
          </a:xfrm>
          <a:custGeom>
            <a:avLst/>
            <a:gdLst/>
            <a:ahLst/>
            <a:cxnLst/>
            <a:rect l="l" t="t" r="r" b="b"/>
            <a:pathLst>
              <a:path w="609600" h="368300">
                <a:moveTo>
                  <a:pt x="0" y="368300"/>
                </a:moveTo>
                <a:lnTo>
                  <a:pt x="609600" y="368300"/>
                </a:lnTo>
                <a:lnTo>
                  <a:pt x="609600" y="0"/>
                </a:lnTo>
                <a:lnTo>
                  <a:pt x="0" y="0"/>
                </a:lnTo>
                <a:lnTo>
                  <a:pt x="0" y="25400"/>
                </a:lnTo>
                <a:lnTo>
                  <a:pt x="584200" y="25400"/>
                </a:lnTo>
                <a:lnTo>
                  <a:pt x="584200" y="342900"/>
                </a:lnTo>
                <a:lnTo>
                  <a:pt x="0" y="342900"/>
                </a:lnTo>
                <a:lnTo>
                  <a:pt x="0" y="368300"/>
                </a:lnTo>
              </a:path>
            </a:pathLst>
          </a:custGeom>
          <a:solidFill>
            <a:schemeClr val="accent1">
              <a:alpha val="50000"/>
            </a:schemeClr>
          </a:solidFill>
        </p:spPr>
      </p:sp>
      <p:sp>
        <p:nvSpPr>
          <p:cNvPr id="11" name="Rectangle 41708 (Stroke)_#color-2217&amp;9574"/>
          <p:cNvSpPr/>
          <p:nvPr userDrawn="1">
            <p:custDataLst>
              <p:tags r:id="rId3"/>
            </p:custDataLst>
          </p:nvPr>
        </p:nvSpPr>
        <p:spPr>
          <a:xfrm>
            <a:off x="215900" y="6489700"/>
            <a:ext cx="1422400" cy="368300"/>
          </a:xfrm>
          <a:custGeom>
            <a:avLst/>
            <a:gdLst/>
            <a:ahLst/>
            <a:cxnLst/>
            <a:rect l="l" t="t" r="r" b="b"/>
            <a:pathLst>
              <a:path w="1422400" h="368300">
                <a:moveTo>
                  <a:pt x="1422400" y="368300"/>
                </a:moveTo>
                <a:lnTo>
                  <a:pt x="1422400" y="0"/>
                </a:lnTo>
                <a:lnTo>
                  <a:pt x="0" y="0"/>
                </a:lnTo>
                <a:lnTo>
                  <a:pt x="0" y="368300"/>
                </a:lnTo>
                <a:lnTo>
                  <a:pt x="25400" y="368300"/>
                </a:lnTo>
                <a:lnTo>
                  <a:pt x="25400" y="25400"/>
                </a:lnTo>
                <a:lnTo>
                  <a:pt x="1397000" y="25400"/>
                </a:lnTo>
                <a:lnTo>
                  <a:pt x="1397000" y="368300"/>
                </a:lnTo>
                <a:lnTo>
                  <a:pt x="1422400" y="368300"/>
                </a:lnTo>
              </a:path>
            </a:pathLst>
          </a:custGeom>
          <a:solidFill>
            <a:schemeClr val="accent2">
              <a:alpha val="50000"/>
            </a:schemeClr>
          </a:solidFill>
        </p:spPr>
      </p:sp>
      <p:sp>
        <p:nvSpPr>
          <p:cNvPr id="12" name="Rectangle 41706 (Stroke)_#color-2217&amp;9577"/>
          <p:cNvSpPr/>
          <p:nvPr userDrawn="1">
            <p:custDataLst>
              <p:tags r:id="rId4"/>
            </p:custDataLst>
          </p:nvPr>
        </p:nvSpPr>
        <p:spPr>
          <a:xfrm>
            <a:off x="10337800" y="0"/>
            <a:ext cx="1663700" cy="381000"/>
          </a:xfrm>
          <a:custGeom>
            <a:avLst/>
            <a:gdLst/>
            <a:ahLst/>
            <a:cxnLst/>
            <a:rect l="l" t="t" r="r" b="b"/>
            <a:pathLst>
              <a:path w="1663700" h="381000">
                <a:moveTo>
                  <a:pt x="25400" y="0"/>
                </a:moveTo>
                <a:lnTo>
                  <a:pt x="25400" y="355600"/>
                </a:lnTo>
                <a:lnTo>
                  <a:pt x="1638300" y="355600"/>
                </a:lnTo>
                <a:lnTo>
                  <a:pt x="1638300" y="0"/>
                </a:lnTo>
                <a:lnTo>
                  <a:pt x="1663700" y="0"/>
                </a:lnTo>
                <a:lnTo>
                  <a:pt x="1663700" y="381000"/>
                </a:lnTo>
                <a:lnTo>
                  <a:pt x="0" y="381000"/>
                </a:lnTo>
                <a:lnTo>
                  <a:pt x="0" y="0"/>
                </a:lnTo>
                <a:lnTo>
                  <a:pt x="25400" y="0"/>
                </a:lnTo>
              </a:path>
            </a:pathLst>
          </a:custGeom>
          <a:solidFill>
            <a:schemeClr val="accent2">
              <a:alpha val="50000"/>
            </a:schemeClr>
          </a:solidFill>
        </p:spPr>
      </p:sp>
      <p:sp>
        <p:nvSpPr>
          <p:cNvPr id="13" name="Rectangle 41710 (Stroke)_#color-2217&amp;9571"/>
          <p:cNvSpPr/>
          <p:nvPr userDrawn="1">
            <p:custDataLst>
              <p:tags r:id="rId5"/>
            </p:custDataLst>
          </p:nvPr>
        </p:nvSpPr>
        <p:spPr>
          <a:xfrm flipH="1">
            <a:off x="11582400" y="203200"/>
            <a:ext cx="609600" cy="368300"/>
          </a:xfrm>
          <a:custGeom>
            <a:avLst/>
            <a:gdLst/>
            <a:ahLst/>
            <a:cxnLst/>
            <a:rect l="l" t="t" r="r" b="b"/>
            <a:pathLst>
              <a:path w="609600" h="368300">
                <a:moveTo>
                  <a:pt x="0" y="368300"/>
                </a:moveTo>
                <a:lnTo>
                  <a:pt x="609600" y="368300"/>
                </a:lnTo>
                <a:lnTo>
                  <a:pt x="609600" y="0"/>
                </a:lnTo>
                <a:lnTo>
                  <a:pt x="0" y="0"/>
                </a:lnTo>
                <a:lnTo>
                  <a:pt x="0" y="25400"/>
                </a:lnTo>
                <a:lnTo>
                  <a:pt x="584200" y="25400"/>
                </a:lnTo>
                <a:lnTo>
                  <a:pt x="584200" y="342900"/>
                </a:lnTo>
                <a:lnTo>
                  <a:pt x="0" y="342900"/>
                </a:lnTo>
                <a:lnTo>
                  <a:pt x="0" y="368300"/>
                </a:lnTo>
              </a:path>
            </a:pathLst>
          </a:custGeom>
          <a:solidFill>
            <a:schemeClr val="accent1">
              <a:alpha val="50000"/>
            </a:schemeClr>
          </a:solidFill>
        </p:spPr>
      </p:sp>
      <p:sp>
        <p:nvSpPr>
          <p:cNvPr id="2" name="标题占位符 1"/>
          <p:cNvSpPr>
            <a:spLocks noGrp="1"/>
          </p:cNvSpPr>
          <p:nvPr>
            <p:ph type="title"/>
            <p:custDataLst>
              <p:tags r:id="rId6"/>
            </p:custDataLst>
          </p:nvPr>
        </p:nvSpPr>
        <p:spPr>
          <a:xfrm>
            <a:off x="695960" y="360000"/>
            <a:ext cx="10800000" cy="720000"/>
          </a:xfrm>
          <a:prstGeom prst="rect">
            <a:avLst/>
          </a:prstGeom>
        </p:spPr>
        <p:txBody>
          <a:bodyPr vert="horz" wrap="square" lIns="0" tIns="0" rIns="0" bIns="0" rtlCol="0" anchor="b">
            <a:normAutofit/>
          </a:bodyPr>
          <a:lstStyle/>
          <a:p>
            <a:r>
              <a:rPr lang="zh-CN" altLang="en-US"/>
              <a:t>单击此处编辑母版标题样式</a:t>
            </a:r>
            <a:endParaRPr lang="zh-CN" altLang="en-US" dirty="0"/>
          </a:p>
        </p:txBody>
      </p:sp>
      <p:sp>
        <p:nvSpPr>
          <p:cNvPr id="3" name="文本占位符 2"/>
          <p:cNvSpPr>
            <a:spLocks noGrp="1"/>
          </p:cNvSpPr>
          <p:nvPr>
            <p:ph type="body" idx="1"/>
            <p:custDataLst>
              <p:tags r:id="rId7"/>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8"/>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9"/>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0"/>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8" name="KSO_TEMPLATE" hidden="1"/>
          <p:cNvSpPr/>
          <p:nvPr userDrawn="1">
            <p:custDataLst>
              <p:tags r:id="rId1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100000"/>
        </a:lnSpc>
        <a:spcBef>
          <a:spcPct val="0"/>
        </a:spcBef>
        <a:buNone/>
        <a:defRPr sz="3200" b="1" kern="1200">
          <a:solidFill>
            <a:schemeClr val="accent1"/>
          </a:solidFill>
          <a:latin typeface="+mn-ea"/>
          <a:ea typeface="+mn-ea"/>
          <a:cs typeface="+mn-ea"/>
          <a:sym typeface="+mn-ea"/>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ea"/>
          <a:ea typeface="+mn-ea"/>
          <a:cs typeface="+mn-ea"/>
          <a:sym typeface="+mn-ea"/>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ea"/>
          <a:ea typeface="+mn-ea"/>
          <a:cs typeface="+mn-ea"/>
          <a:sym typeface="+mn-ea"/>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ea"/>
          <a:ea typeface="+mn-ea"/>
          <a:cs typeface="+mn-ea"/>
          <a:sym typeface="+mn-ea"/>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ea"/>
          <a:ea typeface="+mn-ea"/>
          <a:cs typeface="+mn-ea"/>
          <a:sym typeface="+mn-ea"/>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ea"/>
          <a:ea typeface="+mn-ea"/>
          <a:cs typeface="+mn-ea"/>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2.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6.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s>
</file>

<file path=ppt/slides/_rels/slide3.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6.xml"/><Relationship Id="rId7" Type="http://schemas.openxmlformats.org/officeDocument/2006/relationships/tags" Target="../tags/tag95.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tags" Target="../tags/tag99.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07.xml"/><Relationship Id="rId4" Type="http://schemas.openxmlformats.org/officeDocument/2006/relationships/image" Target="../media/image2.png"/><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公司名"/>
          <p:cNvSpPr>
            <a:spLocks noGrp="1"/>
          </p:cNvSpPr>
          <p:nvPr>
            <p:custDataLst>
              <p:tags r:id="rId1"/>
            </p:custDataLst>
          </p:nvPr>
        </p:nvSpPr>
        <p:spPr>
          <a:xfrm>
            <a:off x="1307100" y="567247"/>
            <a:ext cx="2880000" cy="504000"/>
          </a:xfrm>
          <a:prstGeom prst="rect">
            <a:avLst/>
          </a:prstGeom>
        </p:spPr>
        <p:txBody>
          <a:bodyPr vert="horz" wrap="square" lIns="0" tIns="0" rIns="0" bIns="0" rtlCol="0" anchor="ctr">
            <a:normAutofit/>
          </a:bodyPr>
          <a:lstStyle>
            <a:lvl1pPr marL="0" indent="0" algn="l" defTabSz="914400" rtl="0" eaLnBrk="1" latinLnBrk="0" hangingPunct="1">
              <a:lnSpc>
                <a:spcPct val="100000"/>
              </a:lnSpc>
              <a:spcBef>
                <a:spcPts val="1000"/>
              </a:spcBef>
              <a:buFont typeface="Arial" panose="020B0604020202020204" pitchFamily="34" charset="0"/>
              <a:buNone/>
              <a:defRPr sz="18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zh-CN" altLang="en-US"/>
          </a:p>
        </p:txBody>
      </p:sp>
      <p:sp>
        <p:nvSpPr>
          <p:cNvPr id="8" name="年份"/>
          <p:cNvSpPr>
            <a:spLocks noGrp="1"/>
          </p:cNvSpPr>
          <p:nvPr>
            <p:custDataLst>
              <p:tags r:id="rId2"/>
            </p:custDataLst>
          </p:nvPr>
        </p:nvSpPr>
        <p:spPr>
          <a:xfrm>
            <a:off x="8473800" y="567247"/>
            <a:ext cx="2880000" cy="504000"/>
          </a:xfrm>
          <a:prstGeom prst="rect">
            <a:avLst/>
          </a:prstGeom>
        </p:spPr>
        <p:txBody>
          <a:bodyPr vert="horz" wrap="square" lIns="0" tIns="0" rIns="0" bIns="0" rtlCol="0" anchor="ctr">
            <a:normAutofit/>
          </a:bodyPr>
          <a:lstStyle>
            <a:lvl1pPr marL="0" indent="0" algn="r" defTabSz="914400" rtl="0" eaLnBrk="1" latinLnBrk="0" hangingPunct="1">
              <a:lnSpc>
                <a:spcPct val="100000"/>
              </a:lnSpc>
              <a:spcBef>
                <a:spcPts val="1000"/>
              </a:spcBef>
              <a:buFont typeface="Arial" panose="020B0604020202020204" pitchFamily="34" charset="0"/>
              <a:buNone/>
              <a:defRPr sz="18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a:t>2024</a:t>
            </a:r>
            <a:endParaRPr lang="en-US" altLang="zh-CN"/>
          </a:p>
        </p:txBody>
      </p:sp>
      <p:sp>
        <p:nvSpPr>
          <p:cNvPr id="4" name="标题"/>
          <p:cNvSpPr>
            <a:spLocks noGrp="1"/>
          </p:cNvSpPr>
          <p:nvPr>
            <p:ph type="ctrTitle"/>
            <p:custDataLst>
              <p:tags r:id="rId3"/>
            </p:custDataLst>
          </p:nvPr>
        </p:nvSpPr>
        <p:spPr>
          <a:xfrm>
            <a:off x="1734185" y="2573020"/>
            <a:ext cx="8272145" cy="785495"/>
          </a:xfrm>
        </p:spPr>
        <p:txBody>
          <a:bodyPr wrap="square">
            <a:normAutofit/>
          </a:bodyPr>
          <a:lstStyle/>
          <a:p>
            <a:pPr algn="ctr"/>
            <a:r>
              <a:rPr lang="zh-CN" altLang="en-US" sz="4800" dirty="0"/>
              <a:t>2024年政府信息公开年度报告</a:t>
            </a:r>
            <a:endParaRPr lang="zh-CN" altLang="en-US" sz="4800" dirty="0"/>
          </a:p>
        </p:txBody>
      </p:sp>
      <p:sp>
        <p:nvSpPr>
          <p:cNvPr id="10" name="署名"/>
          <p:cNvSpPr>
            <a:spLocks noGrp="1"/>
          </p:cNvSpPr>
          <p:nvPr>
            <p:ph type="body" sz="quarter" idx="17"/>
            <p:custDataLst>
              <p:tags r:id="rId4"/>
            </p:custDataLst>
          </p:nvPr>
        </p:nvSpPr>
        <p:spPr>
          <a:xfrm>
            <a:off x="1734185" y="3724275"/>
            <a:ext cx="7101840" cy="572135"/>
          </a:xfrm>
        </p:spPr>
        <p:txBody>
          <a:bodyPr wrap="square">
            <a:normAutofit/>
          </a:bodyPr>
          <a:lstStyle/>
          <a:p>
            <a:r>
              <a:rPr lang="zh-CN" altLang="en-US">
                <a:sym typeface="+mn-ea"/>
              </a:rPr>
              <a:t>滕州市商务和投资促进局</a:t>
            </a:r>
            <a:endParaRPr lang="zh-CN" altLang="en-US"/>
          </a:p>
          <a:p>
            <a:endParaRPr lang="zh-CN" altLang="en-US" dirty="0"/>
          </a:p>
        </p:txBody>
      </p:sp>
    </p:spTree>
    <p:custDataLst>
      <p:tags r:id="rId5"/>
    </p:custDataLst>
  </p:cSld>
  <p:clrMapOvr>
    <a:masterClrMapping/>
  </p:clrMapOvr>
  <p:transition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32130" y="1639570"/>
            <a:ext cx="2563495" cy="2846070"/>
          </a:xfrm>
        </p:spPr>
        <p:txBody>
          <a:bodyPr anchor="b" anchorCtr="0">
            <a:normAutofit fontScale="90000"/>
          </a:bodyPr>
          <a:lstStyle/>
          <a:p>
            <a:pPr algn="ctr">
              <a:lnSpc>
                <a:spcPct val="180000"/>
              </a:lnSpc>
            </a:pPr>
            <a:br>
              <a:rPr lang="zh-CN" altLang="en-US" sz="2400"/>
            </a:br>
            <a:r>
              <a:rPr lang="zh-CN" altLang="en-US" sz="2400"/>
              <a:t>总</a:t>
            </a:r>
            <a:br>
              <a:rPr lang="zh-CN" altLang="en-US" sz="2400"/>
            </a:br>
            <a:r>
              <a:rPr lang="zh-CN" altLang="en-US" sz="2400"/>
              <a:t>体</a:t>
            </a:r>
            <a:br>
              <a:rPr lang="zh-CN" altLang="en-US" sz="2400"/>
            </a:br>
            <a:r>
              <a:rPr lang="zh-CN" altLang="en-US" sz="2400"/>
              <a:t>情</a:t>
            </a:r>
            <a:br>
              <a:rPr lang="zh-CN" altLang="en-US" sz="2400"/>
            </a:br>
            <a:r>
              <a:rPr lang="zh-CN" altLang="en-US" sz="2400"/>
              <a:t>况</a:t>
            </a:r>
            <a:endParaRPr lang="zh-CN" altLang="en-US" sz="2400"/>
          </a:p>
        </p:txBody>
      </p:sp>
      <p:sp>
        <p:nvSpPr>
          <p:cNvPr id="3" name="矩形 2"/>
          <p:cNvSpPr/>
          <p:nvPr>
            <p:custDataLst>
              <p:tags r:id="rId2"/>
            </p:custDataLst>
          </p:nvPr>
        </p:nvSpPr>
        <p:spPr>
          <a:xfrm rot="5400000">
            <a:off x="419100" y="3344545"/>
            <a:ext cx="2157095" cy="1250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1">
              <a:ln>
                <a:noFill/>
              </a:ln>
              <a:solidFill>
                <a:schemeClr val="tx1">
                  <a:lumMod val="85000"/>
                  <a:lumOff val="15000"/>
                </a:schemeClr>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7" name="任意多边形 6"/>
          <p:cNvSpPr/>
          <p:nvPr>
            <p:custDataLst>
              <p:tags r:id="rId3"/>
            </p:custDataLst>
          </p:nvPr>
        </p:nvSpPr>
        <p:spPr>
          <a:xfrm>
            <a:off x="1804670" y="945198"/>
            <a:ext cx="8893175" cy="4967605"/>
          </a:xfrm>
          <a:custGeom>
            <a:avLst/>
            <a:gdLst>
              <a:gd name="connsiteX0" fmla="*/ 5 w 14004"/>
              <a:gd name="connsiteY0" fmla="*/ 1622 h 7822"/>
              <a:gd name="connsiteX1" fmla="*/ 0 w 14004"/>
              <a:gd name="connsiteY1" fmla="*/ 0 h 7822"/>
              <a:gd name="connsiteX2" fmla="*/ 14004 w 14004"/>
              <a:gd name="connsiteY2" fmla="*/ 0 h 7822"/>
              <a:gd name="connsiteX3" fmla="*/ 14004 w 14004"/>
              <a:gd name="connsiteY3" fmla="*/ 7822 h 7822"/>
              <a:gd name="connsiteX4" fmla="*/ 0 w 14004"/>
              <a:gd name="connsiteY4" fmla="*/ 7822 h 7822"/>
              <a:gd name="connsiteX5" fmla="*/ 5 w 14004"/>
              <a:gd name="connsiteY5" fmla="*/ 6212 h 7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 h="7822">
                <a:moveTo>
                  <a:pt x="5" y="1622"/>
                </a:moveTo>
                <a:lnTo>
                  <a:pt x="0" y="0"/>
                </a:lnTo>
                <a:lnTo>
                  <a:pt x="14004" y="0"/>
                </a:lnTo>
                <a:lnTo>
                  <a:pt x="14004" y="7822"/>
                </a:lnTo>
                <a:lnTo>
                  <a:pt x="0" y="7822"/>
                </a:lnTo>
                <a:lnTo>
                  <a:pt x="5" y="6212"/>
                </a:lnTo>
              </a:path>
            </a:pathLst>
          </a:custGeom>
          <a:noFill/>
          <a:ln w="19050">
            <a:solidFill>
              <a:schemeClr val="accent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0" anchor="ctr"/>
          <a:lstStyle/>
          <a:p>
            <a:pPr indent="0" algn="just" fontAlgn="auto">
              <a:lnSpc>
                <a:spcPct val="150000"/>
              </a:lnSpc>
            </a:pPr>
            <a:endParaRPr lang="zh-CN" altLang="en-US" kern="0" spc="0" dirty="0">
              <a:ln>
                <a:noFill/>
                <a:prstDash val="sysDot"/>
              </a:ln>
              <a:solidFill>
                <a:schemeClr val="tx1">
                  <a:lumMod val="85000"/>
                  <a:lumOff val="15000"/>
                </a:schemeClr>
              </a:solidFill>
              <a:latin typeface="+mn-ea"/>
              <a:ea typeface="+mn-ea"/>
              <a:sym typeface="+mn-ea"/>
            </a:endParaRPr>
          </a:p>
        </p:txBody>
      </p:sp>
      <p:sp>
        <p:nvSpPr>
          <p:cNvPr id="4" name="文本框 3"/>
          <p:cNvSpPr txBox="1"/>
          <p:nvPr>
            <p:custDataLst>
              <p:tags r:id="rId4"/>
            </p:custDataLst>
          </p:nvPr>
        </p:nvSpPr>
        <p:spPr>
          <a:xfrm>
            <a:off x="2872740" y="1221740"/>
            <a:ext cx="7534275" cy="4405630"/>
          </a:xfrm>
          <a:prstGeom prst="rect">
            <a:avLst/>
          </a:prstGeom>
          <a:noFill/>
        </p:spPr>
        <p:txBody>
          <a:bodyPr wrap="square" rtlCol="0" anchor="ctr" anchorCtr="0">
            <a:normAutofit/>
          </a:bodyPr>
          <a:lstStyle/>
          <a:p>
            <a:pPr marL="0" lvl="0" indent="0" algn="just" fontAlgn="auto">
              <a:lnSpc>
                <a:spcPct val="150000"/>
              </a:lnSpc>
            </a:pPr>
            <a:r>
              <a:rPr lang="zh-CN" altLang="en-US" sz="1600"/>
              <a:t>2024年以来，滕州市商务和投资促进局深入贯彻落实《条例》和相关规定，紧紧围绕上级关于全面深化政务公开的有关部署，准确把握新时代政务公开工作的职责定位和面临的新形势，加强组织领导，明确责任分工，细化分解任务，加大督导力度，坚持“以公开为常态、不公开为例外”原则，全面提升政务公开质量和实效，力促让公开成为自觉，让透明成为常态。全局上下政府信息公开工作的积极性、主动性不断提高，政府工作透明度进一步增强，有效地保障了公民的知情权，努力打造法治政府、创新政府、廉洁政府和服务型政府。</a:t>
            </a:r>
            <a:endParaRPr lang="zh-CN" altLang="en-US" sz="1600"/>
          </a:p>
        </p:txBody>
      </p:sp>
    </p:spTree>
    <p:custDataLst>
      <p:tags r:id="rId5"/>
    </p:custDataLst>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形状 2"/>
          <p:cNvSpPr/>
          <p:nvPr>
            <p:custDataLst>
              <p:tags r:id="rId2"/>
            </p:custDataLst>
          </p:nvPr>
        </p:nvSpPr>
        <p:spPr>
          <a:xfrm>
            <a:off x="0" y="3753958"/>
            <a:ext cx="12192000" cy="2785164"/>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lstStyle/>
          <a:p>
            <a:endParaRPr lang="zh-CN" altLang="en-US"/>
          </a:p>
        </p:txBody>
      </p:sp>
      <p:sp>
        <p:nvSpPr>
          <p:cNvPr id="6" name="任意多边形: 形状 3"/>
          <p:cNvSpPr/>
          <p:nvPr>
            <p:custDataLst>
              <p:tags r:id="rId3"/>
            </p:custDataLst>
          </p:nvPr>
        </p:nvSpPr>
        <p:spPr>
          <a:xfrm>
            <a:off x="0" y="4072836"/>
            <a:ext cx="12192000" cy="2785164"/>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lstStyle/>
          <a:p>
            <a:endParaRPr lang="zh-CN" altLang="en-US"/>
          </a:p>
        </p:txBody>
      </p:sp>
      <p:sp>
        <p:nvSpPr>
          <p:cNvPr id="17" name="标题 16"/>
          <p:cNvSpPr>
            <a:spLocks noGrp="1"/>
          </p:cNvSpPr>
          <p:nvPr>
            <p:ph type="title"/>
            <p:custDataLst>
              <p:tags r:id="rId4"/>
            </p:custDataLst>
          </p:nvPr>
        </p:nvSpPr>
        <p:spPr/>
        <p:txBody>
          <a:bodyPr/>
          <a:lstStyle/>
          <a:p>
            <a:r>
              <a:rPr lang="zh-CN" altLang="en-US"/>
              <a:t>1.主动公开</a:t>
            </a:r>
            <a:endParaRPr lang="zh-CN" altLang="en-US"/>
          </a:p>
        </p:txBody>
      </p:sp>
      <p:sp>
        <p:nvSpPr>
          <p:cNvPr id="14" name="矩形: 圆角 2"/>
          <p:cNvSpPr/>
          <p:nvPr>
            <p:custDataLst>
              <p:tags r:id="rId5"/>
            </p:custDataLst>
          </p:nvPr>
        </p:nvSpPr>
        <p:spPr>
          <a:xfrm>
            <a:off x="6372225" y="1738630"/>
            <a:ext cx="5165090" cy="4551045"/>
          </a:xfrm>
          <a:prstGeom prst="roundRect">
            <a:avLst>
              <a:gd name="adj" fmla="val 5023"/>
            </a:avLst>
          </a:prstGeom>
          <a:solidFill>
            <a:schemeClr val="lt1">
              <a:lumMod val="100000"/>
            </a:schemeClr>
          </a:solidFill>
          <a:ln w="6350">
            <a:solidFill>
              <a:schemeClr val="accent1">
                <a:alpha val="50000"/>
              </a:schemeClr>
            </a:solidFill>
          </a:ln>
          <a:effectLst>
            <a:outerShdw blurRad="571500" dist="38100" dir="5400000" algn="t" rotWithShape="0">
              <a:schemeClr val="accent1">
                <a:lumMod val="75000"/>
                <a:alpha val="13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 name="文本框 3"/>
          <p:cNvSpPr txBox="1"/>
          <p:nvPr>
            <p:custDataLst>
              <p:tags r:id="rId6"/>
            </p:custDataLst>
          </p:nvPr>
        </p:nvSpPr>
        <p:spPr>
          <a:xfrm>
            <a:off x="688340" y="1738630"/>
            <a:ext cx="5133975" cy="4551045"/>
          </a:xfrm>
          <a:prstGeom prst="roundRect">
            <a:avLst>
              <a:gd name="adj" fmla="val 5023"/>
            </a:avLst>
          </a:prstGeom>
          <a:solidFill>
            <a:srgbClr val="FFFFFF"/>
          </a:solidFill>
          <a:ln w="6350">
            <a:solidFill>
              <a:schemeClr val="accent1">
                <a:alpha val="30000"/>
              </a:schemeClr>
            </a:solidFill>
          </a:ln>
          <a:effectLst>
            <a:outerShdw blurRad="571500" dist="114300" dir="2700000" algn="t" rotWithShape="0">
              <a:schemeClr val="accent1">
                <a:lumMod val="75000"/>
                <a:alpha val="13000"/>
              </a:schemeClr>
            </a:outerShdw>
          </a:effectLst>
        </p:spPr>
        <p:txBody>
          <a:bodyPr vert="horz" wrap="square" lIns="252095" tIns="45720" rIns="179705" numCol="1" spcCol="0" rtlCol="0" fromWordArt="0" anchor="ctr" anchorCtr="0" forceAA="0" compatLnSpc="0">
            <a:normAutofit/>
          </a:bodyPr>
          <a:lstStyle/>
          <a:p>
            <a:pPr marL="0" lvl="0" algn="l">
              <a:lnSpc>
                <a:spcPct val="150000"/>
              </a:lnSpc>
              <a:buClrTx/>
              <a:buSzTx/>
              <a:buFontTx/>
            </a:pPr>
            <a:r>
              <a:rPr lang="zh-CN" altLang="en-US" sz="1600">
                <a:solidFill>
                  <a:srgbClr val="262626"/>
                </a:solidFill>
                <a:sym typeface="MiSans Normal" panose="00000500000000000000" charset="-122"/>
              </a:rPr>
              <a:t>通过滕州市政府信息公开主动公开信息75条，其中通知公告7条，占总数的10%；规划计划信息1条，占总数的1%；财政信息4条，占总数的5%；行政权力信息2条，占总数的3%；建议提案信息36条，占总数的49%；重大民生信息18条，占总数的24%；组织管理信息7条，占总数的9%，此外，还通过微信公众号发布各类信息600余条。</a:t>
            </a:r>
            <a:endParaRPr lang="zh-CN" altLang="en-US" sz="1600">
              <a:solidFill>
                <a:srgbClr val="262626"/>
              </a:solidFill>
              <a:sym typeface="MiSans Normal" panose="00000500000000000000" charset="-122"/>
            </a:endParaRPr>
          </a:p>
        </p:txBody>
      </p:sp>
      <p:graphicFrame>
        <p:nvGraphicFramePr>
          <p:cNvPr id="2" name="图表 2" descr="7b0a202020202263686172745265734964223a20223230343732313936220a7d0a"/>
          <p:cNvGraphicFramePr/>
          <p:nvPr/>
        </p:nvGraphicFramePr>
        <p:xfrm>
          <a:off x="6639878" y="1982470"/>
          <a:ext cx="4629785" cy="4063365"/>
        </p:xfrm>
        <a:graphic>
          <a:graphicData uri="http://schemas.openxmlformats.org/drawingml/2006/chart">
            <c:chart xmlns:c="http://schemas.openxmlformats.org/drawingml/2006/chart" xmlns:r="http://schemas.openxmlformats.org/officeDocument/2006/relationships" r:id="rId1"/>
          </a:graphicData>
        </a:graphic>
      </p:graphicFrame>
    </p:spTree>
    <p:custDataLst>
      <p:tags r:id="rId7"/>
    </p:custDataLst>
  </p:cSld>
  <p:clrMapOvr>
    <a:masterClrMapping/>
  </p:clrMapOvr>
  <p:transition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 name="组合 9"/>
          <p:cNvGrpSpPr/>
          <p:nvPr/>
        </p:nvGrpSpPr>
        <p:grpSpPr>
          <a:xfrm>
            <a:off x="0" y="3982720"/>
            <a:ext cx="12192000" cy="2875280"/>
            <a:chOff x="0" y="5912"/>
            <a:chExt cx="19200" cy="4888"/>
          </a:xfrm>
        </p:grpSpPr>
        <p:sp>
          <p:nvSpPr>
            <p:cNvPr id="2" name="任意多边形: 形状 2"/>
            <p:cNvSpPr/>
            <p:nvPr>
              <p:custDataLst>
                <p:tags r:id="rId1"/>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p>
              <a:endParaRPr lang="zh-CN" altLang="en-US"/>
            </a:p>
          </p:txBody>
        </p:sp>
        <p:sp>
          <p:nvSpPr>
            <p:cNvPr id="3" name="任意多边形: 形状 3"/>
            <p:cNvSpPr/>
            <p:nvPr>
              <p:custDataLst>
                <p:tags r:id="rId2"/>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p>
              <a:endParaRPr lang="zh-CN" altLang="en-US"/>
            </a:p>
          </p:txBody>
        </p:sp>
      </p:grpSp>
      <p:sp>
        <p:nvSpPr>
          <p:cNvPr id="4" name="文本框 3"/>
          <p:cNvSpPr txBox="1"/>
          <p:nvPr/>
        </p:nvSpPr>
        <p:spPr>
          <a:xfrm>
            <a:off x="699135" y="1067435"/>
            <a:ext cx="10739755" cy="989330"/>
          </a:xfrm>
          <a:prstGeom prst="rect">
            <a:avLst/>
          </a:prstGeom>
          <a:noFill/>
        </p:spPr>
        <p:txBody>
          <a:bodyPr wrap="square" rtlCol="0">
            <a:noAutofit/>
          </a:bodyPr>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年，滕州市商务和投资促进局未收到和处理政府信息公开依申请事项。没有因政府信息公开产生的行政复议和行政诉讼。</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699135" y="637540"/>
            <a:ext cx="2386965" cy="429895"/>
          </a:xfrm>
          <a:prstGeom prst="rect">
            <a:avLst/>
          </a:prstGeom>
          <a:noFill/>
        </p:spPr>
        <p:txBody>
          <a:bodyPr wrap="square" rtlCol="0">
            <a:spAutoFit/>
          </a:bodyPr>
          <a:p>
            <a:r>
              <a:rPr lang="en-US" altLang="zh-CN" sz="2200">
                <a:uFillTx/>
                <a:latin typeface="黑体" panose="02010609060101010101" charset="-122"/>
                <a:ea typeface="黑体" panose="02010609060101010101" charset="-122"/>
                <a:cs typeface="黑体" panose="02010609060101010101" charset="-122"/>
                <a:sym typeface="+mn-ea"/>
              </a:rPr>
              <a:t>2.</a:t>
            </a:r>
            <a:r>
              <a:rPr lang="zh-CN" altLang="en-US" sz="2200">
                <a:uFillTx/>
                <a:latin typeface="黑体" panose="02010609060101010101" charset="-122"/>
                <a:ea typeface="黑体" panose="02010609060101010101" charset="-122"/>
                <a:cs typeface="黑体" panose="02010609060101010101" charset="-122"/>
                <a:sym typeface="+mn-ea"/>
              </a:rPr>
              <a:t>依申请公开</a:t>
            </a:r>
            <a:endParaRPr lang="zh-CN" altLang="en-US" sz="2200"/>
          </a:p>
        </p:txBody>
      </p:sp>
      <p:sp>
        <p:nvSpPr>
          <p:cNvPr id="6" name="文本框 5"/>
          <p:cNvSpPr txBox="1"/>
          <p:nvPr/>
        </p:nvSpPr>
        <p:spPr>
          <a:xfrm>
            <a:off x="746760" y="2908935"/>
            <a:ext cx="10617835" cy="3061335"/>
          </a:xfrm>
          <a:prstGeom prst="rect">
            <a:avLst/>
          </a:prstGeom>
          <a:noFill/>
        </p:spPr>
        <p:txBody>
          <a:bodyPr wrap="square" rtlCol="0">
            <a:noAutofit/>
          </a:bodyPr>
          <a:p>
            <a:pPr indent="0" algn="just" fontAlgn="auto">
              <a:lnSpc>
                <a:spcPct val="150000"/>
              </a:lnSpc>
            </a:pPr>
            <a:r>
              <a:rPr lang="zh-CN" altLang="en-US" sz="1600">
                <a:solidFill>
                  <a:schemeClr val="tx1"/>
                </a:solidFill>
                <a:uFillTx/>
                <a:latin typeface="黑体" panose="02010609060101010101" charset="-122"/>
                <a:ea typeface="黑体" panose="02010609060101010101" charset="-122"/>
                <a:cs typeface="黑体" panose="02010609060101010101" charset="-122"/>
              </a:rPr>
              <a:t>滕州市商务和投资促进局主要领导为主要负责人，分管领导为分管负责人。各科室依据科室职能，积极主动收集、提报各自业务范围内应公开的政务信息，调研室负责本单位政务公开网站信息的更新与维护。形成</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主要领导亲自抓、分管领导具体抓、机关科室合力抓、专人负责抓落实</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的工作机制。严格执行</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谁公开、谁审查、谁负责</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先审查、后公</a:t>
            </a:r>
            <a:r>
              <a:rPr lang="zh-CN" altLang="en-US" sz="1600">
                <a:uFillTx/>
                <a:latin typeface="黑体" panose="02010609060101010101" charset="-122"/>
                <a:ea typeface="黑体" panose="02010609060101010101" charset="-122"/>
                <a:cs typeface="黑体" panose="02010609060101010101" charset="-122"/>
                <a:sym typeface="+mn-ea"/>
              </a:rPr>
              <a:t>开</a:t>
            </a:r>
            <a:r>
              <a:rPr lang="en-US" altLang="zh-CN" sz="1600">
                <a:uFillTx/>
                <a:latin typeface="黑体" panose="02010609060101010101" charset="-122"/>
                <a:ea typeface="黑体" panose="02010609060101010101" charset="-122"/>
                <a:cs typeface="黑体" panose="02010609060101010101" charset="-122"/>
                <a:sym typeface="+mn-ea"/>
              </a:rPr>
              <a:t>”“</a:t>
            </a:r>
            <a:r>
              <a:rPr lang="zh-CN" altLang="en-US" sz="1600">
                <a:uFillTx/>
                <a:latin typeface="黑体" panose="02010609060101010101" charset="-122"/>
                <a:ea typeface="黑体" panose="02010609060101010101" charset="-122"/>
                <a:cs typeface="黑体" panose="02010609060101010101" charset="-122"/>
                <a:sym typeface="+mn-ea"/>
              </a:rPr>
              <a:t>一事一审</a:t>
            </a:r>
            <a:r>
              <a:rPr lang="en-US" altLang="zh-CN" sz="1600">
                <a:uFillTx/>
                <a:latin typeface="黑体" panose="02010609060101010101" charset="-122"/>
                <a:ea typeface="黑体" panose="02010609060101010101" charset="-122"/>
                <a:cs typeface="黑体" panose="02010609060101010101" charset="-122"/>
                <a:sym typeface="+mn-ea"/>
              </a:rPr>
              <a:t>”</a:t>
            </a:r>
            <a:r>
              <a:rPr lang="zh-CN" altLang="en-US" sz="1600">
                <a:uFillTx/>
                <a:latin typeface="黑体" panose="02010609060101010101" charset="-122"/>
                <a:ea typeface="黑体" panose="02010609060101010101" charset="-122"/>
                <a:cs typeface="黑体" panose="02010609060101010101" charset="-122"/>
                <a:sym typeface="+mn-ea"/>
              </a:rPr>
              <a:t>等保密审查规定，对拟公开的政府信息，由承办单位提出具体意见，经信息公开操作人员审查后，报信息公开负责领导审批，从源头上落实了保密审查，确保了涉密信息不公开，使政府信息公开工作进一步朝规范化、制度化方向发展，逐步形成长效管理机制。</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7" name="文本框 6"/>
          <p:cNvSpPr txBox="1"/>
          <p:nvPr/>
        </p:nvSpPr>
        <p:spPr>
          <a:xfrm>
            <a:off x="699135" y="2392680"/>
            <a:ext cx="2386965" cy="429895"/>
          </a:xfrm>
          <a:prstGeom prst="rect">
            <a:avLst/>
          </a:prstGeom>
          <a:noFill/>
        </p:spPr>
        <p:txBody>
          <a:bodyPr wrap="square" rtlCol="0">
            <a:spAutoFit/>
          </a:bodyPr>
          <a:p>
            <a:r>
              <a:rPr lang="en-US" altLang="zh-CN" sz="2200">
                <a:uFillTx/>
                <a:latin typeface="黑体" panose="02010609060101010101" charset="-122"/>
                <a:ea typeface="黑体" panose="02010609060101010101" charset="-122"/>
                <a:cs typeface="黑体" panose="02010609060101010101" charset="-122"/>
                <a:sym typeface="+mn-ea"/>
              </a:rPr>
              <a:t>3.</a:t>
            </a:r>
            <a:r>
              <a:rPr lang="zh-CN" altLang="en-US" sz="2200">
                <a:uFillTx/>
                <a:latin typeface="黑体" panose="02010609060101010101" charset="-122"/>
                <a:ea typeface="黑体" panose="02010609060101010101" charset="-122"/>
                <a:cs typeface="黑体" panose="02010609060101010101" charset="-122"/>
                <a:sym typeface="+mn-ea"/>
              </a:rPr>
              <a:t>政府信息管理</a:t>
            </a:r>
            <a:endParaRPr lang="zh-CN" altLang="en-US" sz="2200"/>
          </a:p>
        </p:txBody>
      </p:sp>
    </p:spTree>
    <p:custDataLst>
      <p:tags r:id="rId3"/>
    </p:custDataLst>
  </p:cSld>
  <p:clrMapOvr>
    <a:masterClrMapping/>
  </p:clrMapOvr>
  <p:transition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0" y="3973195"/>
            <a:ext cx="12192000" cy="2884805"/>
            <a:chOff x="0" y="5912"/>
            <a:chExt cx="19200" cy="4888"/>
          </a:xfrm>
        </p:grpSpPr>
        <p:sp>
          <p:nvSpPr>
            <p:cNvPr id="2" name="任意多边形: 形状 2"/>
            <p:cNvSpPr/>
            <p:nvPr>
              <p:custDataLst>
                <p:tags r:id="rId1"/>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lstStyle/>
            <a:p>
              <a:endParaRPr lang="zh-CN" altLang="en-US"/>
            </a:p>
          </p:txBody>
        </p:sp>
        <p:sp>
          <p:nvSpPr>
            <p:cNvPr id="3" name="任意多边形: 形状 3"/>
            <p:cNvSpPr/>
            <p:nvPr>
              <p:custDataLst>
                <p:tags r:id="rId2"/>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lstStyle/>
            <a:p>
              <a:endParaRPr lang="zh-CN" altLang="en-US"/>
            </a:p>
          </p:txBody>
        </p:sp>
      </p:grpSp>
      <p:sp>
        <p:nvSpPr>
          <p:cNvPr id="4" name="文本框 3"/>
          <p:cNvSpPr txBox="1"/>
          <p:nvPr/>
        </p:nvSpPr>
        <p:spPr>
          <a:xfrm>
            <a:off x="699135" y="1179830"/>
            <a:ext cx="10531475" cy="1765300"/>
          </a:xfrm>
          <a:prstGeom prst="rect">
            <a:avLst/>
          </a:prstGeom>
          <a:noFill/>
        </p:spPr>
        <p:txBody>
          <a:bodyPr wrap="square" rtlCol="0">
            <a:noAutofit/>
          </a:bodyPr>
          <a:p>
            <a:pPr indent="0" algn="just" fontAlgn="auto">
              <a:lnSpc>
                <a:spcPct val="150000"/>
              </a:lnSpc>
            </a:pPr>
            <a:r>
              <a:rPr lang="zh-CN" altLang="en-US" sz="1600">
                <a:solidFill>
                  <a:schemeClr val="tx1"/>
                </a:solidFill>
                <a:uFillTx/>
                <a:latin typeface="黑体" panose="02010609060101010101" charset="-122"/>
                <a:ea typeface="黑体" panose="02010609060101010101" charset="-122"/>
                <a:cs typeface="黑体" panose="02010609060101010101" charset="-122"/>
              </a:rPr>
              <a:t>按照上级对政府信息平台建设工作的要求，完善政府信息公开制度，明确政府信息公开专区，公开政府信息查阅范围、方式和流程。安排专人负责信息公开的编辑、审核与发布。</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699135" y="637540"/>
            <a:ext cx="4681220" cy="429895"/>
          </a:xfrm>
          <a:prstGeom prst="rect">
            <a:avLst/>
          </a:prstGeom>
          <a:noFill/>
        </p:spPr>
        <p:txBody>
          <a:bodyPr wrap="square" rtlCol="0">
            <a:spAutoFit/>
          </a:bodyPr>
          <a:p>
            <a:r>
              <a:rPr lang="en-US" altLang="zh-CN" sz="2200">
                <a:uFillTx/>
                <a:latin typeface="黑体" panose="02010609060101010101" charset="-122"/>
                <a:ea typeface="黑体" panose="02010609060101010101" charset="-122"/>
                <a:cs typeface="黑体" panose="02010609060101010101" charset="-122"/>
                <a:sym typeface="+mn-ea"/>
              </a:rPr>
              <a:t>4.</a:t>
            </a:r>
            <a:r>
              <a:rPr lang="zh-CN" altLang="en-US" sz="2200">
                <a:uFillTx/>
                <a:latin typeface="黑体" panose="02010609060101010101" charset="-122"/>
                <a:ea typeface="黑体" panose="02010609060101010101" charset="-122"/>
                <a:cs typeface="黑体" panose="02010609060101010101" charset="-122"/>
                <a:sym typeface="+mn-ea"/>
              </a:rPr>
              <a:t>政府信息公开平台建设</a:t>
            </a:r>
            <a:endParaRPr lang="zh-CN" altLang="en-US" sz="2200"/>
          </a:p>
        </p:txBody>
      </p:sp>
      <p:sp>
        <p:nvSpPr>
          <p:cNvPr id="6" name="文本框 5"/>
          <p:cNvSpPr txBox="1"/>
          <p:nvPr/>
        </p:nvSpPr>
        <p:spPr>
          <a:xfrm>
            <a:off x="699135" y="3235960"/>
            <a:ext cx="10532110" cy="1765300"/>
          </a:xfrm>
          <a:prstGeom prst="rect">
            <a:avLst/>
          </a:prstGeom>
          <a:noFill/>
        </p:spPr>
        <p:txBody>
          <a:bodyPr wrap="square" rtlCol="0">
            <a:noAutofit/>
          </a:bodyPr>
          <a:p>
            <a:pPr indent="0" algn="just" fontAlgn="auto">
              <a:lnSpc>
                <a:spcPct val="150000"/>
              </a:lnSpc>
            </a:pPr>
            <a:r>
              <a:rPr lang="zh-CN" altLang="en-US" sz="1600">
                <a:solidFill>
                  <a:schemeClr val="tx1"/>
                </a:solidFill>
                <a:uFillTx/>
                <a:latin typeface="黑体" panose="02010609060101010101" charset="-122"/>
                <a:ea typeface="黑体" panose="02010609060101010101" charset="-122"/>
                <a:cs typeface="黑体" panose="02010609060101010101" charset="-122"/>
              </a:rPr>
              <a:t>按照滕州市政府办公室工作部署要求，滕州市商务和投资促进局积极做好相关政务公开保障工作。同时按照滕州市政务公开绩效考核指标体系和考核标准细则，参加</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年滕州市政务公开考核工作。</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年，本单位未发生因信息公开审查不当或保密审查机构未履行保密审查职责而引起的失泄密情况。</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年度未进行社会评议，未发生责任追究情况。</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7" name="文本框 6"/>
          <p:cNvSpPr txBox="1"/>
          <p:nvPr/>
        </p:nvSpPr>
        <p:spPr>
          <a:xfrm>
            <a:off x="699135" y="2569845"/>
            <a:ext cx="4681220" cy="429895"/>
          </a:xfrm>
          <a:prstGeom prst="rect">
            <a:avLst/>
          </a:prstGeom>
          <a:noFill/>
        </p:spPr>
        <p:txBody>
          <a:bodyPr wrap="square" rtlCol="0">
            <a:spAutoFit/>
          </a:bodyPr>
          <a:p>
            <a:r>
              <a:rPr lang="en-US" altLang="zh-CN" sz="2200">
                <a:uFillTx/>
                <a:latin typeface="黑体" panose="02010609060101010101" charset="-122"/>
                <a:ea typeface="黑体" panose="02010609060101010101" charset="-122"/>
                <a:cs typeface="黑体" panose="02010609060101010101" charset="-122"/>
                <a:sym typeface="+mn-ea"/>
              </a:rPr>
              <a:t>5.</a:t>
            </a:r>
            <a:r>
              <a:rPr lang="zh-CN" altLang="en-US" sz="2200">
                <a:uFillTx/>
                <a:latin typeface="黑体" panose="02010609060101010101" charset="-122"/>
                <a:ea typeface="黑体" panose="02010609060101010101" charset="-122"/>
                <a:cs typeface="黑体" panose="02010609060101010101" charset="-122"/>
                <a:sym typeface="+mn-ea"/>
              </a:rPr>
              <a:t>监督保障</a:t>
            </a:r>
            <a:endParaRPr lang="zh-CN" altLang="en-US" sz="2200"/>
          </a:p>
        </p:txBody>
      </p:sp>
    </p:spTree>
    <p:custDataLst>
      <p:tags r:id="rId3"/>
    </p:custDataLst>
  </p:cSld>
  <p:clrMapOvr>
    <a:masterClrMapping/>
  </p:clrMapOvr>
  <p:transition advTm="3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956310" y="525145"/>
            <a:ext cx="5668010" cy="460375"/>
          </a:xfrm>
          <a:prstGeom prst="rect">
            <a:avLst/>
          </a:prstGeom>
          <a:noFill/>
        </p:spPr>
        <p:txBody>
          <a:bodyPr wrap="square" rtlCol="0">
            <a:spAutoFit/>
          </a:bodyPr>
          <a:p>
            <a:r>
              <a:rPr lang="en-US" altLang="zh-CN" sz="2400"/>
              <a:t> </a:t>
            </a:r>
            <a:r>
              <a:rPr lang="zh-CN" altLang="en-US" sz="2400"/>
              <a:t>二、主动公开政府信息情况</a:t>
            </a:r>
            <a:endParaRPr lang="zh-CN" altLang="en-US" sz="2400"/>
          </a:p>
        </p:txBody>
      </p:sp>
      <p:graphicFrame>
        <p:nvGraphicFramePr>
          <p:cNvPr id="2" name="表格 1"/>
          <p:cNvGraphicFramePr/>
          <p:nvPr/>
        </p:nvGraphicFramePr>
        <p:xfrm>
          <a:off x="1170940" y="1538923"/>
          <a:ext cx="5603240" cy="3780155"/>
        </p:xfrm>
        <a:graphic>
          <a:graphicData uri="http://schemas.openxmlformats.org/drawingml/2006/table">
            <a:tbl>
              <a:tblPr/>
              <a:tblGrid>
                <a:gridCol w="1400810"/>
                <a:gridCol w="1400810"/>
                <a:gridCol w="1400810"/>
                <a:gridCol w="1400810"/>
              </a:tblGrid>
              <a:tr h="360045">
                <a:tc gridSpan="4">
                  <a:txBody>
                    <a:bodyPr/>
                    <a:p>
                      <a:pPr marL="0" indent="0" algn="ctr">
                        <a:spcBef>
                          <a:spcPct val="0"/>
                        </a:spcBef>
                        <a:spcAft>
                          <a:spcPct val="0"/>
                        </a:spcAft>
                      </a:pPr>
                      <a:r>
                        <a:rPr lang="zh-CN" sz="1100">
                          <a:solidFill>
                            <a:srgbClr val="000000"/>
                          </a:solidFill>
                          <a:latin typeface="黑体" panose="02010609060101010101" charset="-122"/>
                          <a:ea typeface="黑体" panose="02010609060101010101" charset="-122"/>
                        </a:rPr>
                        <a:t>第二十条第（一）项</a:t>
                      </a:r>
                      <a:endParaRPr lang="zh-CN" sz="1100">
                        <a:solidFill>
                          <a:srgbClr val="000000"/>
                        </a:solidFill>
                        <a:latin typeface="黑体" panose="02010609060101010101" charset="-122"/>
                        <a:ea typeface="黑体" panose="0201060906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solidFill>
                      <a:srgbClr val="C6D9F1"/>
                    </a:solid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15900">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信息内容</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本年制发件数</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本年废止件数</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现行有效件数</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215900">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规章</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215900">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行政规范性文件</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360045">
                <a:tc gridSpan="4">
                  <a:txBody>
                    <a:bodyPr/>
                    <a:p>
                      <a:pPr marL="0" indent="0" algn="ctr">
                        <a:spcBef>
                          <a:spcPct val="0"/>
                        </a:spcBef>
                        <a:spcAft>
                          <a:spcPct val="0"/>
                        </a:spcAft>
                      </a:pPr>
                      <a:r>
                        <a:rPr lang="zh-CN" sz="1100">
                          <a:solidFill>
                            <a:srgbClr val="000000"/>
                          </a:solidFill>
                          <a:latin typeface="黑体" panose="02010609060101010101" charset="-122"/>
                          <a:ea typeface="黑体" panose="02010609060101010101" charset="-122"/>
                        </a:rPr>
                        <a:t>第二十条第（五）项</a:t>
                      </a:r>
                      <a:endParaRPr lang="zh-CN" sz="1100">
                        <a:solidFill>
                          <a:srgbClr val="000000"/>
                        </a:solidFill>
                        <a:latin typeface="黑体" panose="02010609060101010101" charset="-122"/>
                        <a:ea typeface="黑体" panose="0201060906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solidFill>
                      <a:srgbClr val="C6D9F1"/>
                    </a:solid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15900">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信息内容</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本年处理决定数量</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15900">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行政许可</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360045">
                <a:tc gridSpan="4">
                  <a:txBody>
                    <a:bodyPr/>
                    <a:p>
                      <a:pPr marL="0" indent="0" algn="ctr">
                        <a:spcBef>
                          <a:spcPct val="0"/>
                        </a:spcBef>
                        <a:spcAft>
                          <a:spcPct val="0"/>
                        </a:spcAft>
                      </a:pPr>
                      <a:r>
                        <a:rPr lang="zh-CN" sz="1100">
                          <a:solidFill>
                            <a:srgbClr val="000000"/>
                          </a:solidFill>
                          <a:latin typeface="黑体" panose="02010609060101010101" charset="-122"/>
                          <a:ea typeface="黑体" panose="02010609060101010101" charset="-122"/>
                        </a:rPr>
                        <a:t>第二十条第（六）项</a:t>
                      </a:r>
                      <a:endParaRPr lang="zh-CN" sz="1100">
                        <a:solidFill>
                          <a:srgbClr val="000000"/>
                        </a:solidFill>
                        <a:latin typeface="黑体" panose="02010609060101010101" charset="-122"/>
                        <a:ea typeface="黑体" panose="0201060906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solidFill>
                      <a:srgbClr val="C6D9F1"/>
                    </a:solid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52095">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信息内容</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本年处理决定数量</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52095">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行政处罚</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52095">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行政强制</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360045">
                <a:tc gridSpan="4">
                  <a:txBody>
                    <a:bodyPr/>
                    <a:p>
                      <a:pPr marL="0" indent="0" algn="ctr">
                        <a:spcBef>
                          <a:spcPct val="0"/>
                        </a:spcBef>
                        <a:spcAft>
                          <a:spcPct val="0"/>
                        </a:spcAft>
                      </a:pPr>
                      <a:r>
                        <a:rPr lang="zh-CN" sz="1100">
                          <a:solidFill>
                            <a:srgbClr val="000000"/>
                          </a:solidFill>
                          <a:latin typeface="黑体" panose="02010609060101010101" charset="-122"/>
                          <a:ea typeface="黑体" panose="02010609060101010101" charset="-122"/>
                        </a:rPr>
                        <a:t>第二十条第（八）项</a:t>
                      </a:r>
                      <a:endParaRPr lang="zh-CN" sz="1100">
                        <a:solidFill>
                          <a:srgbClr val="000000"/>
                        </a:solidFill>
                        <a:latin typeface="黑体" panose="02010609060101010101" charset="-122"/>
                        <a:ea typeface="黑体" panose="0201060906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solidFill>
                      <a:srgbClr val="C6D9F1"/>
                    </a:solid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52095">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信息内容</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本年收费金额（单位：万元）</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252095">
                <a:tc>
                  <a:txBody>
                    <a:bodyPr/>
                    <a:p>
                      <a:pPr marL="0" indent="0" algn="ctr">
                        <a:spcBef>
                          <a:spcPct val="0"/>
                        </a:spcBef>
                        <a:spcAft>
                          <a:spcPct val="0"/>
                        </a:spcAft>
                      </a:pPr>
                      <a:r>
                        <a:rPr lang="zh-CN" sz="1100">
                          <a:solidFill>
                            <a:srgbClr val="000000"/>
                          </a:solidFill>
                          <a:latin typeface="仿宋_GB2312" panose="02010609030101010101" charset="-122"/>
                          <a:ea typeface="仿宋_GB2312" panose="02010609030101010101" charset="-122"/>
                        </a:rPr>
                        <a:t>行政事业性收费</a:t>
                      </a:r>
                      <a:endParaRPr 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8"/>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gridSpan="3">
                  <a:txBody>
                    <a:bodyPr/>
                    <a:p>
                      <a:pPr marL="0" indent="0" algn="ctr">
                        <a:spcBef>
                          <a:spcPct val="0"/>
                        </a:spcBef>
                        <a:spcAft>
                          <a:spcPct val="0"/>
                        </a:spcAft>
                      </a:pPr>
                      <a:r>
                        <a:rPr lang="en-US" altLang="zh-CN" sz="1100">
                          <a:latin typeface="仿宋_GB2312" panose="02010609030101010101" charset="-122"/>
                          <a:ea typeface="仿宋_GB2312" panose="02010609030101010101" charset="-122"/>
                        </a:rPr>
                        <a:t>0</a:t>
                      </a:r>
                      <a:endParaRPr lang="en-US" altLang="zh-CN" sz="1100">
                        <a:solidFill>
                          <a:srgbClr val="000000"/>
                        </a:solidFill>
                        <a:latin typeface="仿宋_GB2312" panose="02010609030101010101" charset="-122"/>
                        <a:ea typeface="仿宋_GB2312" panose="02010609030101010101" charset="-122"/>
                      </a:endParaRPr>
                    </a:p>
                  </a:txBody>
                  <a:tcPr marL="68580" marR="68580" marT="0" marB="0" anchor="ctr" anchorCtr="0">
                    <a:lnL w="12700" cap="flat" cmpd="sng">
                      <a:solidFill>
                        <a:srgbClr val="000008"/>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bl>
          </a:graphicData>
        </a:graphic>
      </p:graphicFrame>
      <p:grpSp>
        <p:nvGrpSpPr>
          <p:cNvPr id="8" name="组合 7"/>
          <p:cNvGrpSpPr/>
          <p:nvPr/>
        </p:nvGrpSpPr>
        <p:grpSpPr>
          <a:xfrm>
            <a:off x="0" y="4116070"/>
            <a:ext cx="12192000" cy="2741930"/>
            <a:chOff x="0" y="5912"/>
            <a:chExt cx="19200" cy="4888"/>
          </a:xfrm>
        </p:grpSpPr>
        <p:sp>
          <p:nvSpPr>
            <p:cNvPr id="3" name="任意多边形: 形状 2"/>
            <p:cNvSpPr/>
            <p:nvPr>
              <p:custDataLst>
                <p:tags r:id="rId1"/>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p>
              <a:endParaRPr lang="zh-CN" altLang="en-US"/>
            </a:p>
          </p:txBody>
        </p:sp>
        <p:sp>
          <p:nvSpPr>
            <p:cNvPr id="4" name="任意多边形: 形状 3"/>
            <p:cNvSpPr/>
            <p:nvPr>
              <p:custDataLst>
                <p:tags r:id="rId2"/>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p>
              <a:endParaRPr lang="zh-CN" altLang="en-US"/>
            </a:p>
          </p:txBody>
        </p:sp>
      </p:grpSp>
      <p:grpSp>
        <p:nvGrpSpPr>
          <p:cNvPr id="10" name="组合 9"/>
          <p:cNvGrpSpPr/>
          <p:nvPr/>
        </p:nvGrpSpPr>
        <p:grpSpPr>
          <a:xfrm>
            <a:off x="9894570" y="-756285"/>
            <a:ext cx="2811780" cy="2811780"/>
            <a:chOff x="14092" y="-1191"/>
            <a:chExt cx="5918" cy="5918"/>
          </a:xfrm>
        </p:grpSpPr>
        <p:sp>
          <p:nvSpPr>
            <p:cNvPr id="9" name="椭圆 8"/>
            <p:cNvSpPr/>
            <p:nvPr/>
          </p:nvSpPr>
          <p:spPr>
            <a:xfrm>
              <a:off x="14092" y="-1191"/>
              <a:ext cx="5918" cy="5918"/>
            </a:xfrm>
            <a:prstGeom prst="ellipse">
              <a:avLst/>
            </a:prstGeom>
            <a:solidFill>
              <a:schemeClr val="accent1">
                <a:lumMod val="60000"/>
                <a:lumOff val="4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椭圆 5"/>
            <p:cNvSpPr/>
            <p:nvPr/>
          </p:nvSpPr>
          <p:spPr>
            <a:xfrm>
              <a:off x="14477" y="-806"/>
              <a:ext cx="5149" cy="5149"/>
            </a:xfrm>
            <a:prstGeom prst="ellipse">
              <a:avLst/>
            </a:prstGeom>
            <a:solidFill>
              <a:schemeClr val="accent1">
                <a:lumMod val="20000"/>
                <a:lumOff val="8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nvGrpSpPr>
          <p:cNvPr id="11" name="组合 10"/>
          <p:cNvGrpSpPr/>
          <p:nvPr/>
        </p:nvGrpSpPr>
        <p:grpSpPr>
          <a:xfrm>
            <a:off x="8590915" y="1193165"/>
            <a:ext cx="1056005" cy="1056005"/>
            <a:chOff x="14092" y="-1191"/>
            <a:chExt cx="5918" cy="5918"/>
          </a:xfrm>
        </p:grpSpPr>
        <p:sp>
          <p:nvSpPr>
            <p:cNvPr id="12" name="椭圆 11"/>
            <p:cNvSpPr/>
            <p:nvPr/>
          </p:nvSpPr>
          <p:spPr>
            <a:xfrm>
              <a:off x="14092" y="-1191"/>
              <a:ext cx="5918" cy="5918"/>
            </a:xfrm>
            <a:prstGeom prst="ellipse">
              <a:avLst/>
            </a:prstGeom>
            <a:solidFill>
              <a:schemeClr val="accent1">
                <a:lumMod val="60000"/>
                <a:lumOff val="4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椭圆 12"/>
            <p:cNvSpPr/>
            <p:nvPr/>
          </p:nvSpPr>
          <p:spPr>
            <a:xfrm>
              <a:off x="14477" y="-806"/>
              <a:ext cx="5149" cy="5149"/>
            </a:xfrm>
            <a:prstGeom prst="ellipse">
              <a:avLst/>
            </a:prstGeom>
            <a:solidFill>
              <a:schemeClr val="accent1">
                <a:lumMod val="20000"/>
                <a:lumOff val="8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nvGrpSpPr>
          <p:cNvPr id="15" name="组合 14"/>
          <p:cNvGrpSpPr/>
          <p:nvPr/>
        </p:nvGrpSpPr>
        <p:grpSpPr>
          <a:xfrm>
            <a:off x="10627360" y="2386330"/>
            <a:ext cx="469265" cy="469265"/>
            <a:chOff x="14092" y="-1191"/>
            <a:chExt cx="5918" cy="5918"/>
          </a:xfrm>
        </p:grpSpPr>
        <p:sp>
          <p:nvSpPr>
            <p:cNvPr id="16" name="椭圆 15"/>
            <p:cNvSpPr/>
            <p:nvPr/>
          </p:nvSpPr>
          <p:spPr>
            <a:xfrm>
              <a:off x="14092" y="-1191"/>
              <a:ext cx="5918" cy="5918"/>
            </a:xfrm>
            <a:prstGeom prst="ellipse">
              <a:avLst/>
            </a:prstGeom>
            <a:solidFill>
              <a:schemeClr val="accent1">
                <a:lumMod val="60000"/>
                <a:lumOff val="4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椭圆 16"/>
            <p:cNvSpPr/>
            <p:nvPr/>
          </p:nvSpPr>
          <p:spPr>
            <a:xfrm>
              <a:off x="14477" y="-806"/>
              <a:ext cx="5149" cy="5149"/>
            </a:xfrm>
            <a:prstGeom prst="ellipse">
              <a:avLst/>
            </a:prstGeom>
            <a:solidFill>
              <a:schemeClr val="accent1">
                <a:lumMod val="20000"/>
                <a:lumOff val="8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nvGrpSpPr>
          <p:cNvPr id="21" name="组合 20"/>
          <p:cNvGrpSpPr/>
          <p:nvPr/>
        </p:nvGrpSpPr>
        <p:grpSpPr>
          <a:xfrm>
            <a:off x="11529695" y="3490595"/>
            <a:ext cx="300990" cy="300990"/>
            <a:chOff x="14092" y="-1191"/>
            <a:chExt cx="5918" cy="5918"/>
          </a:xfrm>
        </p:grpSpPr>
        <p:sp>
          <p:nvSpPr>
            <p:cNvPr id="22" name="椭圆 21"/>
            <p:cNvSpPr/>
            <p:nvPr/>
          </p:nvSpPr>
          <p:spPr>
            <a:xfrm>
              <a:off x="14092" y="-1191"/>
              <a:ext cx="5918" cy="5918"/>
            </a:xfrm>
            <a:prstGeom prst="ellipse">
              <a:avLst/>
            </a:prstGeom>
            <a:solidFill>
              <a:schemeClr val="accent1">
                <a:lumMod val="60000"/>
                <a:lumOff val="4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3" name="椭圆 22"/>
            <p:cNvSpPr/>
            <p:nvPr/>
          </p:nvSpPr>
          <p:spPr>
            <a:xfrm>
              <a:off x="14477" y="-806"/>
              <a:ext cx="5149" cy="5149"/>
            </a:xfrm>
            <a:prstGeom prst="ellipse">
              <a:avLst/>
            </a:prstGeom>
            <a:solidFill>
              <a:schemeClr val="accent1">
                <a:lumMod val="20000"/>
                <a:lumOff val="80000"/>
              </a:schemeClr>
            </a:solidFill>
            <a:ln>
              <a:solidFill>
                <a:srgbClr val="91ACE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Tree>
    <p:custDataLst>
      <p:tags r:id="rId3"/>
    </p:custDataLst>
  </p:cSld>
  <p:clrMapOvr>
    <a:masterClrMapping/>
  </p:clrMapOvr>
  <p:transition advTm="3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01955" y="586105"/>
            <a:ext cx="5668010" cy="460375"/>
          </a:xfrm>
          <a:prstGeom prst="rect">
            <a:avLst/>
          </a:prstGeom>
          <a:noFill/>
        </p:spPr>
        <p:txBody>
          <a:bodyPr wrap="square" rtlCol="0">
            <a:spAutoFit/>
          </a:bodyPr>
          <a:p>
            <a:r>
              <a:rPr lang="zh-CN" altLang="en-US" sz="2400"/>
              <a:t>三、收到和处理政府信息公开申请情况</a:t>
            </a:r>
            <a:endParaRPr lang="zh-CN" altLang="en-US" sz="2400"/>
          </a:p>
        </p:txBody>
      </p:sp>
      <p:pic>
        <p:nvPicPr>
          <p:cNvPr id="3" name="图片 2"/>
          <p:cNvPicPr>
            <a:picLocks noChangeAspect="1"/>
          </p:cNvPicPr>
          <p:nvPr/>
        </p:nvPicPr>
        <p:blipFill>
          <a:blip r:embed="rId1"/>
          <a:stretch>
            <a:fillRect/>
          </a:stretch>
        </p:blipFill>
        <p:spPr>
          <a:xfrm>
            <a:off x="432435" y="1475105"/>
            <a:ext cx="5572125" cy="4150360"/>
          </a:xfrm>
          <a:prstGeom prst="rect">
            <a:avLst/>
          </a:prstGeom>
        </p:spPr>
      </p:pic>
      <p:grpSp>
        <p:nvGrpSpPr>
          <p:cNvPr id="8" name="组合 7"/>
          <p:cNvGrpSpPr/>
          <p:nvPr/>
        </p:nvGrpSpPr>
        <p:grpSpPr>
          <a:xfrm>
            <a:off x="0" y="4182745"/>
            <a:ext cx="12192000" cy="2675255"/>
            <a:chOff x="0" y="5912"/>
            <a:chExt cx="19200" cy="4888"/>
          </a:xfrm>
        </p:grpSpPr>
        <p:sp>
          <p:nvSpPr>
            <p:cNvPr id="2" name="任意多边形: 形状 2"/>
            <p:cNvSpPr/>
            <p:nvPr>
              <p:custDataLst>
                <p:tags r:id="rId2"/>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lstStyle/>
            <a:p>
              <a:endParaRPr lang="zh-CN" altLang="en-US"/>
            </a:p>
          </p:txBody>
        </p:sp>
        <p:sp>
          <p:nvSpPr>
            <p:cNvPr id="6" name="任意多边形: 形状 3"/>
            <p:cNvSpPr/>
            <p:nvPr>
              <p:custDataLst>
                <p:tags r:id="rId3"/>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lstStyle/>
            <a:p>
              <a:endParaRPr lang="zh-CN" altLang="en-US"/>
            </a:p>
          </p:txBody>
        </p:sp>
      </p:grpSp>
      <p:pic>
        <p:nvPicPr>
          <p:cNvPr id="4" name="图片 3"/>
          <p:cNvPicPr>
            <a:picLocks noChangeAspect="1"/>
          </p:cNvPicPr>
          <p:nvPr/>
        </p:nvPicPr>
        <p:blipFill>
          <a:blip r:embed="rId4"/>
          <a:stretch>
            <a:fillRect/>
          </a:stretch>
        </p:blipFill>
        <p:spPr>
          <a:xfrm>
            <a:off x="6321425" y="1555115"/>
            <a:ext cx="5478780" cy="3380740"/>
          </a:xfrm>
          <a:prstGeom prst="rect">
            <a:avLst/>
          </a:prstGeom>
        </p:spPr>
      </p:pic>
    </p:spTree>
    <p:custDataLst>
      <p:tags r:id="rId5"/>
    </p:custDataLst>
  </p:cSld>
  <p:clrMapOvr>
    <a:masterClrMapping/>
  </p:clrMapOvr>
  <p:transition advTm="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13385" y="484505"/>
            <a:ext cx="6829425" cy="460375"/>
          </a:xfrm>
          <a:prstGeom prst="rect">
            <a:avLst/>
          </a:prstGeom>
          <a:noFill/>
        </p:spPr>
        <p:txBody>
          <a:bodyPr wrap="square" rtlCol="0">
            <a:spAutoFit/>
          </a:bodyPr>
          <a:p>
            <a:r>
              <a:rPr lang="zh-CN" altLang="en-US" sz="2400"/>
              <a:t>四、政府信息公开行政复议、行政诉讼情况</a:t>
            </a:r>
            <a:endParaRPr lang="zh-CN" altLang="en-US" sz="2400"/>
          </a:p>
        </p:txBody>
      </p:sp>
      <p:graphicFrame>
        <p:nvGraphicFramePr>
          <p:cNvPr id="4" name="表格 3"/>
          <p:cNvGraphicFramePr/>
          <p:nvPr>
            <p:custDataLst>
              <p:tags r:id="rId1"/>
            </p:custDataLst>
          </p:nvPr>
        </p:nvGraphicFramePr>
        <p:xfrm>
          <a:off x="555625" y="1229360"/>
          <a:ext cx="5353050" cy="1156335"/>
        </p:xfrm>
        <a:graphic>
          <a:graphicData uri="http://schemas.openxmlformats.org/drawingml/2006/table">
            <a:tbl>
              <a:tblPr/>
              <a:tblGrid>
                <a:gridCol w="356870"/>
                <a:gridCol w="356870"/>
                <a:gridCol w="356870"/>
                <a:gridCol w="356870"/>
                <a:gridCol w="356870"/>
                <a:gridCol w="356870"/>
                <a:gridCol w="356870"/>
                <a:gridCol w="356870"/>
                <a:gridCol w="356870"/>
                <a:gridCol w="356870"/>
                <a:gridCol w="356870"/>
                <a:gridCol w="356870"/>
                <a:gridCol w="356870"/>
                <a:gridCol w="356870"/>
                <a:gridCol w="356870"/>
              </a:tblGrid>
              <a:tr h="236220">
                <a:tc gridSpan="5">
                  <a:txBody>
                    <a:bodyPr/>
                    <a:p>
                      <a:pPr marL="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行政复议</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0">
                  <a:txBody>
                    <a:bodyPr/>
                    <a:p>
                      <a:pPr marL="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行政诉讼</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287655">
                <a:tc rowSpan="2">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结果维持</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结果纠正</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其他结果</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尚未审结</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总计</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5">
                  <a:txBody>
                    <a:bodyPr/>
                    <a:p>
                      <a:pPr marL="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未经复议直接起诉</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5">
                  <a:txBody>
                    <a:bodyPr/>
                    <a:p>
                      <a:pPr marL="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复议后起诉</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396240">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结果维持</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结果纠正</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其他结果</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尚未审结</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总计</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结果维持</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结果纠正</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其他结果</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尚未审结</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zh-CN" sz="900">
                          <a:latin typeface="宋体" panose="02010600030101010101" pitchFamily="2" charset="-122"/>
                          <a:ea typeface="宋体" panose="02010600030101010101" pitchFamily="2" charset="-122"/>
                        </a:rPr>
                        <a:t>总计</a:t>
                      </a:r>
                      <a:endParaRPr 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236220">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048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latinLnBrk="1">
                        <a:lnSpc>
                          <a:spcPts val="1260"/>
                        </a:lnSpc>
                        <a:spcBef>
                          <a:spcPct val="0"/>
                        </a:spcBef>
                        <a:spcAft>
                          <a:spcPct val="0"/>
                        </a:spcAft>
                      </a:pPr>
                      <a:r>
                        <a:rPr lang="en-US" altLang="zh-CN" sz="900">
                          <a:latin typeface="宋体" panose="02010600030101010101" pitchFamily="2" charset="-122"/>
                          <a:ea typeface="宋体" panose="02010600030101010101" pitchFamily="2" charset="-122"/>
                        </a:rPr>
                        <a:t>0</a:t>
                      </a:r>
                      <a:endParaRPr lang="en-US" altLang="zh-CN" sz="900">
                        <a:latin typeface="宋体" panose="02010600030101010101" pitchFamily="2" charset="-122"/>
                        <a:ea typeface="宋体" panose="02010600030101010101" pitchFamily="2" charset="-122"/>
                      </a:endParaRPr>
                    </a:p>
                  </a:txBody>
                  <a:tcPr marL="38100" marR="38100" marT="38100" marB="3810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
        <p:nvSpPr>
          <p:cNvPr id="6" name="文本框 5"/>
          <p:cNvSpPr txBox="1"/>
          <p:nvPr/>
        </p:nvSpPr>
        <p:spPr>
          <a:xfrm>
            <a:off x="555625" y="3461385"/>
            <a:ext cx="5454650" cy="4995545"/>
          </a:xfrm>
          <a:prstGeom prst="rect">
            <a:avLst/>
          </a:prstGeom>
          <a:noFill/>
        </p:spPr>
        <p:txBody>
          <a:bodyPr wrap="square" rtlCol="0">
            <a:noAutofit/>
          </a:bodyPr>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滕州市商务和投资促进局政务公开工作取得了新的进展，但仍存在以下问题：一是部分信息公开不够及时；二是涉企惠企政策到达率、知晓率以及政策解读方式的多样性精准性还有差距；三是公开平台管理还需进一步加强。</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7" name="文本框 6"/>
          <p:cNvSpPr txBox="1"/>
          <p:nvPr/>
        </p:nvSpPr>
        <p:spPr>
          <a:xfrm>
            <a:off x="555625" y="2849880"/>
            <a:ext cx="5668010" cy="460375"/>
          </a:xfrm>
          <a:prstGeom prst="rect">
            <a:avLst/>
          </a:prstGeom>
          <a:noFill/>
        </p:spPr>
        <p:txBody>
          <a:bodyPr wrap="square" rtlCol="0">
            <a:spAutoFit/>
          </a:bodyPr>
          <a:p>
            <a:r>
              <a:rPr lang="zh-CN" altLang="en-US" sz="2400"/>
              <a:t>五、存在的问题和整改措施</a:t>
            </a:r>
            <a:endParaRPr lang="zh-CN" altLang="en-US" sz="2400"/>
          </a:p>
        </p:txBody>
      </p:sp>
      <p:grpSp>
        <p:nvGrpSpPr>
          <p:cNvPr id="2" name="组合 1"/>
          <p:cNvGrpSpPr/>
          <p:nvPr/>
        </p:nvGrpSpPr>
        <p:grpSpPr>
          <a:xfrm>
            <a:off x="0" y="4062730"/>
            <a:ext cx="12192000" cy="2795270"/>
            <a:chOff x="0" y="5912"/>
            <a:chExt cx="19200" cy="4888"/>
          </a:xfrm>
        </p:grpSpPr>
        <p:sp>
          <p:nvSpPr>
            <p:cNvPr id="3" name="任意多边形: 形状 2"/>
            <p:cNvSpPr/>
            <p:nvPr>
              <p:custDataLst>
                <p:tags r:id="rId2"/>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lstStyle/>
            <a:p>
              <a:endParaRPr lang="zh-CN" altLang="en-US"/>
            </a:p>
          </p:txBody>
        </p:sp>
        <p:sp>
          <p:nvSpPr>
            <p:cNvPr id="9" name="任意多边形: 形状 3"/>
            <p:cNvSpPr/>
            <p:nvPr>
              <p:custDataLst>
                <p:tags r:id="rId3"/>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lstStyle/>
            <a:p>
              <a:endParaRPr lang="zh-CN" altLang="en-US"/>
            </a:p>
          </p:txBody>
        </p:sp>
      </p:grpSp>
      <p:sp>
        <p:nvSpPr>
          <p:cNvPr id="8" name="文本框 7"/>
          <p:cNvSpPr txBox="1"/>
          <p:nvPr/>
        </p:nvSpPr>
        <p:spPr>
          <a:xfrm>
            <a:off x="6916420" y="985520"/>
            <a:ext cx="4731385" cy="5696585"/>
          </a:xfrm>
          <a:prstGeom prst="rect">
            <a:avLst/>
          </a:prstGeom>
          <a:noFill/>
        </p:spPr>
        <p:txBody>
          <a:bodyPr wrap="square" rtlCol="0">
            <a:noAutofit/>
          </a:bodyPr>
          <a:p>
            <a:pPr indent="0" algn="just" fontAlgn="auto">
              <a:lnSpc>
                <a:spcPct val="150000"/>
              </a:lnSpc>
            </a:pPr>
            <a:r>
              <a:rPr lang="en-US" altLang="zh-CN" sz="1600" b="1">
                <a:uFillTx/>
                <a:latin typeface="黑体" panose="02010609060101010101" charset="-122"/>
                <a:ea typeface="黑体" panose="02010609060101010101" charset="-122"/>
                <a:cs typeface="黑体" panose="02010609060101010101" charset="-122"/>
                <a:sym typeface="+mn-ea"/>
              </a:rPr>
              <a:t>2025</a:t>
            </a:r>
            <a:r>
              <a:rPr lang="zh-CN" altLang="en-US" sz="1600" b="1">
                <a:uFillTx/>
                <a:latin typeface="黑体" panose="02010609060101010101" charset="-122"/>
                <a:ea typeface="黑体" panose="02010609060101010101" charset="-122"/>
                <a:cs typeface="黑体" panose="02010609060101010101" charset="-122"/>
                <a:sym typeface="+mn-ea"/>
              </a:rPr>
              <a:t>年我们将从以下几方面改进工作：</a:t>
            </a:r>
            <a:endParaRPr lang="zh-CN" altLang="en-US" sz="1600" b="1">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zh-CN" altLang="en-US" sz="1600">
                <a:uFillTx/>
                <a:latin typeface="黑体" panose="02010609060101010101" charset="-122"/>
                <a:ea typeface="黑体" panose="02010609060101010101" charset="-122"/>
                <a:cs typeface="黑体" panose="02010609060101010101" charset="-122"/>
                <a:sym typeface="+mn-ea"/>
              </a:rPr>
              <a:t>一是进一步强化组织领导。定期检查信息质量和成效，动员全局干部及时撰写政务工作信息，主动推送政务工作动态，形成全局横向联动、齐抓共管的信息报送工作格局。</a:t>
            </a:r>
            <a:r>
              <a:rPr lang="zh-CN" altLang="en-US" sz="1600">
                <a:solidFill>
                  <a:schemeClr val="tx1"/>
                </a:solidFill>
                <a:uFillTx/>
                <a:latin typeface="黑体" panose="02010609060101010101" charset="-122"/>
                <a:ea typeface="黑体" panose="02010609060101010101" charset="-122"/>
                <a:cs typeface="黑体" panose="02010609060101010101" charset="-122"/>
              </a:rPr>
              <a:t>二是持续创新政策解读形式，立足企业群众视角开展多层次解读，注重对政策背景、出台目的、重要举措等方面的重点内容解读，提升政策信息公开质量和效益。三是抓好信息公开重点内容。重点对商务指标运行、外贸进出口、外资利用、消费提振、电子商务等重点工作进行及时公开，进一步展现商务工作风采和成效。</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Tree>
    <p:custDataLst>
      <p:tags r:id="rId4"/>
    </p:custDataLst>
  </p:cSld>
  <p:clrMapOvr>
    <a:masterClrMapping/>
  </p:clrMapOvr>
  <p:transition advTm="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2"/>
          <p:cNvGrpSpPr/>
          <p:nvPr/>
        </p:nvGrpSpPr>
        <p:grpSpPr>
          <a:xfrm>
            <a:off x="0" y="4003040"/>
            <a:ext cx="12192000" cy="2854960"/>
            <a:chOff x="0" y="5912"/>
            <a:chExt cx="19200" cy="4888"/>
          </a:xfrm>
        </p:grpSpPr>
        <p:sp>
          <p:nvSpPr>
            <p:cNvPr id="5" name="任意多边形: 形状 2"/>
            <p:cNvSpPr/>
            <p:nvPr>
              <p:custDataLst>
                <p:tags r:id="rId1"/>
              </p:custDataLst>
            </p:nvPr>
          </p:nvSpPr>
          <p:spPr>
            <a:xfrm>
              <a:off x="0" y="5912"/>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flip="none" rotWithShape="1">
              <a:gsLst>
                <a:gs pos="100000">
                  <a:schemeClr val="accent1">
                    <a:alpha val="80000"/>
                    <a:lumMod val="50000"/>
                    <a:lumOff val="50000"/>
                  </a:schemeClr>
                </a:gs>
                <a:gs pos="0">
                  <a:schemeClr val="accent1">
                    <a:alpha val="10000"/>
                    <a:lumMod val="50000"/>
                    <a:lumOff val="50000"/>
                  </a:schemeClr>
                </a:gs>
              </a:gsLst>
              <a:lin ang="0" scaled="1"/>
              <a:tileRect/>
            </a:gradFill>
            <a:ln w="22746" cap="flat">
              <a:noFill/>
              <a:prstDash val="solid"/>
              <a:miter/>
            </a:ln>
          </p:spPr>
          <p:txBody>
            <a:bodyPr rtlCol="0" anchor="ctr"/>
            <a:p>
              <a:endParaRPr lang="zh-CN" altLang="en-US"/>
            </a:p>
          </p:txBody>
        </p:sp>
        <p:sp>
          <p:nvSpPr>
            <p:cNvPr id="9" name="任意多边形: 形状 3"/>
            <p:cNvSpPr/>
            <p:nvPr>
              <p:custDataLst>
                <p:tags r:id="rId2"/>
              </p:custDataLst>
            </p:nvPr>
          </p:nvSpPr>
          <p:spPr>
            <a:xfrm>
              <a:off x="0" y="6414"/>
              <a:ext cx="19200" cy="4386"/>
            </a:xfrm>
            <a:custGeom>
              <a:avLst/>
              <a:gdLst>
                <a:gd name="connsiteX0" fmla="*/ 12157881 w 12157880"/>
                <a:gd name="connsiteY0" fmla="*/ 0 h 3034262"/>
                <a:gd name="connsiteX1" fmla="*/ 0 w 12157880"/>
                <a:gd name="connsiteY1" fmla="*/ 2361219 h 3034262"/>
                <a:gd name="connsiteX2" fmla="*/ 0 w 12157880"/>
                <a:gd name="connsiteY2" fmla="*/ 3034263 h 3034262"/>
                <a:gd name="connsiteX3" fmla="*/ 12154696 w 12157880"/>
                <a:gd name="connsiteY3" fmla="*/ 3034263 h 3034262"/>
                <a:gd name="connsiteX4" fmla="*/ 12157881 w 12157880"/>
                <a:gd name="connsiteY4" fmla="*/ 0 h 303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57880" h="3034262">
                  <a:moveTo>
                    <a:pt x="12157881" y="0"/>
                  </a:moveTo>
                  <a:cubicBezTo>
                    <a:pt x="7303145" y="2609769"/>
                    <a:pt x="0" y="2361219"/>
                    <a:pt x="0" y="2361219"/>
                  </a:cubicBezTo>
                  <a:lnTo>
                    <a:pt x="0" y="3034263"/>
                  </a:lnTo>
                  <a:lnTo>
                    <a:pt x="12154696" y="3034263"/>
                  </a:lnTo>
                  <a:lnTo>
                    <a:pt x="12157881" y="0"/>
                  </a:lnTo>
                  <a:close/>
                </a:path>
              </a:pathLst>
            </a:custGeom>
            <a:gradFill>
              <a:gsLst>
                <a:gs pos="30000">
                  <a:schemeClr val="accent1">
                    <a:lumMod val="60000"/>
                    <a:lumOff val="40000"/>
                  </a:schemeClr>
                </a:gs>
                <a:gs pos="100000">
                  <a:schemeClr val="accent1"/>
                </a:gs>
              </a:gsLst>
              <a:lin ang="0" scaled="1"/>
            </a:gradFill>
            <a:ln w="22746" cap="flat">
              <a:noFill/>
              <a:prstDash val="solid"/>
              <a:miter/>
            </a:ln>
          </p:spPr>
          <p:txBody>
            <a:bodyPr rtlCol="0" anchor="ctr"/>
            <a:p>
              <a:endParaRPr lang="zh-CN" altLang="en-US"/>
            </a:p>
          </p:txBody>
        </p:sp>
      </p:grpSp>
      <p:sp>
        <p:nvSpPr>
          <p:cNvPr id="4" name="文本框 3"/>
          <p:cNvSpPr txBox="1"/>
          <p:nvPr/>
        </p:nvSpPr>
        <p:spPr>
          <a:xfrm>
            <a:off x="754698" y="1263015"/>
            <a:ext cx="10682605" cy="4995545"/>
          </a:xfrm>
          <a:prstGeom prst="rect">
            <a:avLst/>
          </a:prstGeom>
          <a:noFill/>
        </p:spPr>
        <p:txBody>
          <a:bodyPr wrap="square" rtlCol="0">
            <a:noAutofit/>
          </a:bodyPr>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1.</a:t>
            </a:r>
            <a:r>
              <a:rPr lang="zh-CN" altLang="en-US" sz="1600">
                <a:solidFill>
                  <a:schemeClr val="tx1"/>
                </a:solidFill>
                <a:uFillTx/>
                <a:latin typeface="黑体" panose="02010609060101010101" charset="-122"/>
                <a:ea typeface="黑体" panose="02010609060101010101" charset="-122"/>
                <a:cs typeface="黑体" panose="02010609060101010101" charset="-122"/>
              </a:rPr>
              <a:t>收取信息处理费情况方面。</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年度，本单位未收取信息处理费；</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2.</a:t>
            </a:r>
            <a:r>
              <a:rPr lang="zh-CN" altLang="en-US" sz="1600">
                <a:solidFill>
                  <a:schemeClr val="tx1"/>
                </a:solidFill>
                <a:uFillTx/>
                <a:latin typeface="黑体" panose="02010609060101010101" charset="-122"/>
                <a:ea typeface="黑体" panose="02010609060101010101" charset="-122"/>
                <a:cs typeface="黑体" panose="02010609060101010101" charset="-122"/>
              </a:rPr>
              <a:t>落实上级年度政务公开工作要点情况。对照《枣庄市</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年政务公开政务公开工作要点》和《滕州市</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年政务公开工作要点》，围绕重点领域信息公开、政策发布解读与回应、政民互动、基层政务公开标准化规范化建设和工作保障和落实逐项明确责任主体和完成时限。</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3.</a:t>
            </a:r>
            <a:r>
              <a:rPr lang="zh-CN" altLang="en-US" sz="1600">
                <a:solidFill>
                  <a:schemeClr val="tx1"/>
                </a:solidFill>
                <a:uFillTx/>
                <a:latin typeface="黑体" panose="02010609060101010101" charset="-122"/>
                <a:ea typeface="黑体" panose="02010609060101010101" charset="-122"/>
                <a:cs typeface="黑体" panose="02010609060101010101" charset="-122"/>
              </a:rPr>
              <a:t>人大代表建议和政协提案办理情况方面。</a:t>
            </a:r>
            <a:r>
              <a:rPr lang="en-US" altLang="zh-CN" sz="1600">
                <a:solidFill>
                  <a:schemeClr val="tx1"/>
                </a:solidFill>
                <a:uFillTx/>
                <a:latin typeface="黑体" panose="02010609060101010101" charset="-122"/>
                <a:ea typeface="黑体" panose="02010609060101010101" charset="-122"/>
                <a:cs typeface="黑体" panose="02010609060101010101" charset="-122"/>
              </a:rPr>
              <a:t>2024</a:t>
            </a:r>
            <a:r>
              <a:rPr lang="zh-CN" altLang="en-US" sz="1600">
                <a:solidFill>
                  <a:schemeClr val="tx1"/>
                </a:solidFill>
                <a:uFillTx/>
                <a:latin typeface="黑体" panose="02010609060101010101" charset="-122"/>
                <a:ea typeface="黑体" panose="02010609060101010101" charset="-122"/>
                <a:cs typeface="黑体" panose="02010609060101010101" charset="-122"/>
              </a:rPr>
              <a:t>年，市商务和投资促进局承办人大代表建议</a:t>
            </a:r>
            <a:r>
              <a:rPr lang="en-US" altLang="zh-CN" sz="1600">
                <a:solidFill>
                  <a:schemeClr val="tx1"/>
                </a:solidFill>
                <a:uFillTx/>
                <a:latin typeface="黑体" panose="02010609060101010101" charset="-122"/>
                <a:ea typeface="黑体" panose="02010609060101010101" charset="-122"/>
                <a:cs typeface="黑体" panose="02010609060101010101" charset="-122"/>
              </a:rPr>
              <a:t>7</a:t>
            </a:r>
            <a:r>
              <a:rPr lang="zh-CN" altLang="en-US" sz="1600">
                <a:solidFill>
                  <a:schemeClr val="tx1"/>
                </a:solidFill>
                <a:uFillTx/>
                <a:latin typeface="黑体" panose="02010609060101010101" charset="-122"/>
                <a:ea typeface="黑体" panose="02010609060101010101" charset="-122"/>
                <a:cs typeface="黑体" panose="02010609060101010101" charset="-122"/>
              </a:rPr>
              <a:t>件、政协提案</a:t>
            </a:r>
            <a:r>
              <a:rPr lang="en-US" altLang="zh-CN" sz="1600">
                <a:solidFill>
                  <a:schemeClr val="tx1"/>
                </a:solidFill>
                <a:uFillTx/>
                <a:latin typeface="黑体" panose="02010609060101010101" charset="-122"/>
                <a:ea typeface="黑体" panose="02010609060101010101" charset="-122"/>
                <a:cs typeface="黑体" panose="02010609060101010101" charset="-122"/>
              </a:rPr>
              <a:t>28</a:t>
            </a:r>
            <a:r>
              <a:rPr lang="zh-CN" altLang="en-US" sz="1600">
                <a:solidFill>
                  <a:schemeClr val="tx1"/>
                </a:solidFill>
                <a:uFillTx/>
                <a:latin typeface="黑体" panose="02010609060101010101" charset="-122"/>
                <a:ea typeface="黑体" panose="02010609060101010101" charset="-122"/>
                <a:cs typeface="黑体" panose="02010609060101010101" charset="-122"/>
              </a:rPr>
              <a:t>件，均已办结；</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4.</a:t>
            </a:r>
            <a:r>
              <a:rPr lang="zh-CN" altLang="en-US" sz="1600">
                <a:solidFill>
                  <a:schemeClr val="tx1"/>
                </a:solidFill>
                <a:uFillTx/>
                <a:latin typeface="黑体" panose="02010609060101010101" charset="-122"/>
                <a:ea typeface="黑体" panose="02010609060101010101" charset="-122"/>
                <a:cs typeface="黑体" panose="02010609060101010101" charset="-122"/>
              </a:rPr>
              <a:t>开展政务公开创新方面。开通《滕州商务》微信公众号，创新政务公开形式。</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5.</a:t>
            </a:r>
            <a:r>
              <a:rPr lang="zh-CN" altLang="en-US" sz="1600">
                <a:solidFill>
                  <a:schemeClr val="tx1"/>
                </a:solidFill>
                <a:uFillTx/>
                <a:latin typeface="黑体" panose="02010609060101010101" charset="-122"/>
                <a:ea typeface="黑体" panose="02010609060101010101" charset="-122"/>
                <a:cs typeface="黑体" panose="02010609060101010101" charset="-122"/>
              </a:rPr>
              <a:t>本单位政府信息公开工作年度报告数据统计需要说明的事项：无</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just"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6.</a:t>
            </a:r>
            <a:r>
              <a:rPr lang="zh-CN" altLang="en-US" sz="1600">
                <a:solidFill>
                  <a:schemeClr val="tx1"/>
                </a:solidFill>
                <a:uFillTx/>
                <a:latin typeface="黑体" panose="02010609060101010101" charset="-122"/>
                <a:ea typeface="黑体" panose="02010609060101010101" charset="-122"/>
                <a:cs typeface="黑体" panose="02010609060101010101" charset="-122"/>
              </a:rPr>
              <a:t>其他有关文件专门要求通过政府信息公开工作年度报告予以报告的事项：无</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a:p>
            <a:pPr indent="0" algn="l" fontAlgn="auto">
              <a:lnSpc>
                <a:spcPct val="150000"/>
              </a:lnSpc>
            </a:pPr>
            <a:r>
              <a:rPr lang="en-US" altLang="zh-CN" sz="1600">
                <a:solidFill>
                  <a:schemeClr val="tx1"/>
                </a:solidFill>
                <a:uFillTx/>
                <a:latin typeface="黑体" panose="02010609060101010101" charset="-122"/>
                <a:ea typeface="黑体" panose="02010609060101010101" charset="-122"/>
                <a:cs typeface="黑体" panose="02010609060101010101" charset="-122"/>
              </a:rPr>
              <a:t>7.</a:t>
            </a:r>
            <a:r>
              <a:rPr lang="zh-CN" altLang="en-US" sz="1600">
                <a:solidFill>
                  <a:schemeClr val="tx1"/>
                </a:solidFill>
                <a:uFillTx/>
                <a:latin typeface="黑体" panose="02010609060101010101" charset="-122"/>
                <a:ea typeface="黑体" panose="02010609060101010101" charset="-122"/>
                <a:cs typeface="黑体" panose="02010609060101010101" charset="-122"/>
              </a:rPr>
              <a:t>本报告的电子版可在</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中国滕州网</a:t>
            </a:r>
            <a:r>
              <a:rPr lang="en-US" altLang="zh-CN" sz="1600">
                <a:solidFill>
                  <a:schemeClr val="tx1"/>
                </a:solidFill>
                <a:uFillTx/>
                <a:latin typeface="黑体" panose="02010609060101010101" charset="-122"/>
                <a:ea typeface="黑体" panose="02010609060101010101" charset="-122"/>
                <a:cs typeface="黑体" panose="02010609060101010101" charset="-122"/>
              </a:rPr>
              <a:t>”</a:t>
            </a:r>
            <a:r>
              <a:rPr lang="zh-CN" altLang="en-US" sz="1600">
                <a:solidFill>
                  <a:schemeClr val="tx1"/>
                </a:solidFill>
                <a:uFillTx/>
                <a:latin typeface="黑体" panose="02010609060101010101" charset="-122"/>
                <a:ea typeface="黑体" panose="02010609060101010101" charset="-122"/>
                <a:cs typeface="黑体" panose="02010609060101010101" charset="-122"/>
              </a:rPr>
              <a:t>（</a:t>
            </a:r>
            <a:r>
              <a:rPr lang="en-US" altLang="zh-CN" sz="1600">
                <a:solidFill>
                  <a:schemeClr val="tx1"/>
                </a:solidFill>
                <a:uFillTx/>
                <a:latin typeface="黑体" panose="02010609060101010101" charset="-122"/>
                <a:ea typeface="黑体" panose="02010609060101010101" charset="-122"/>
                <a:cs typeface="黑体" panose="02010609060101010101" charset="-122"/>
              </a:rPr>
              <a:t>http://www.tengzhou.gov.cn/</a:t>
            </a:r>
            <a:r>
              <a:rPr lang="zh-CN" altLang="en-US" sz="1600">
                <a:solidFill>
                  <a:schemeClr val="tx1"/>
                </a:solidFill>
                <a:uFillTx/>
                <a:latin typeface="黑体" panose="02010609060101010101" charset="-122"/>
                <a:ea typeface="黑体" panose="02010609060101010101" charset="-122"/>
                <a:cs typeface="黑体" panose="02010609060101010101" charset="-122"/>
              </a:rPr>
              <a:t>）网站查询和下载。如对本报告有任何疑问，请与滕州市商务和投资促进局办公室（研究室）联系。（地址：山东省滕州市北辛中路政务中心</a:t>
            </a:r>
            <a:r>
              <a:rPr lang="en-US" altLang="zh-CN" sz="1600">
                <a:solidFill>
                  <a:schemeClr val="tx1"/>
                </a:solidFill>
                <a:uFillTx/>
                <a:latin typeface="黑体" panose="02010609060101010101" charset="-122"/>
                <a:ea typeface="黑体" panose="02010609060101010101" charset="-122"/>
                <a:cs typeface="黑体" panose="02010609060101010101" charset="-122"/>
              </a:rPr>
              <a:t>A304</a:t>
            </a:r>
            <a:r>
              <a:rPr lang="zh-CN" altLang="en-US" sz="1600">
                <a:solidFill>
                  <a:schemeClr val="tx1"/>
                </a:solidFill>
                <a:uFillTx/>
                <a:latin typeface="黑体" panose="02010609060101010101" charset="-122"/>
                <a:ea typeface="黑体" panose="02010609060101010101" charset="-122"/>
                <a:cs typeface="黑体" panose="02010609060101010101" charset="-122"/>
              </a:rPr>
              <a:t>房间，联系电话：</a:t>
            </a:r>
            <a:r>
              <a:rPr lang="en-US" altLang="zh-CN" sz="1600">
                <a:solidFill>
                  <a:schemeClr val="tx1"/>
                </a:solidFill>
                <a:uFillTx/>
                <a:latin typeface="黑体" panose="02010609060101010101" charset="-122"/>
                <a:ea typeface="黑体" panose="02010609060101010101" charset="-122"/>
                <a:cs typeface="黑体" panose="02010609060101010101" charset="-122"/>
              </a:rPr>
              <a:t>0632—5888304</a:t>
            </a:r>
            <a:r>
              <a:rPr lang="zh-CN" altLang="en-US" sz="1600">
                <a:solidFill>
                  <a:schemeClr val="tx1"/>
                </a:solidFill>
                <a:uFillTx/>
                <a:latin typeface="黑体" panose="02010609060101010101" charset="-122"/>
                <a:ea typeface="黑体" panose="02010609060101010101" charset="-122"/>
                <a:cs typeface="黑体" panose="02010609060101010101" charset="-122"/>
              </a:rPr>
              <a:t>，电子邮箱：</a:t>
            </a:r>
            <a:r>
              <a:rPr lang="en-US" altLang="zh-CN" sz="1600">
                <a:solidFill>
                  <a:schemeClr val="tx1"/>
                </a:solidFill>
                <a:uFillTx/>
                <a:latin typeface="黑体" panose="02010609060101010101" charset="-122"/>
                <a:ea typeface="黑体" panose="02010609060101010101" charset="-122"/>
                <a:cs typeface="黑体" panose="02010609060101010101" charset="-122"/>
              </a:rPr>
              <a:t>tzwjmj@163.com</a:t>
            </a:r>
            <a:r>
              <a:rPr lang="zh-CN" altLang="en-US" sz="1600">
                <a:solidFill>
                  <a:schemeClr val="tx1"/>
                </a:solidFill>
                <a:uFillTx/>
                <a:latin typeface="黑体" panose="02010609060101010101" charset="-122"/>
                <a:ea typeface="黑体" panose="02010609060101010101" charset="-122"/>
                <a:cs typeface="黑体" panose="02010609060101010101" charset="-122"/>
              </a:rPr>
              <a:t>）</a:t>
            </a:r>
            <a:endParaRPr lang="zh-CN" altLang="en-US" sz="1600">
              <a:solidFill>
                <a:schemeClr val="tx1"/>
              </a:solidFill>
              <a:uFillTx/>
              <a:latin typeface="黑体" panose="02010609060101010101" charset="-122"/>
              <a:ea typeface="黑体" panose="02010609060101010101" charset="-122"/>
              <a:cs typeface="黑体" panose="02010609060101010101" charset="-122"/>
            </a:endParaRPr>
          </a:p>
        </p:txBody>
      </p:sp>
      <p:sp>
        <p:nvSpPr>
          <p:cNvPr id="2" name="文本框 1"/>
          <p:cNvSpPr txBox="1"/>
          <p:nvPr/>
        </p:nvSpPr>
        <p:spPr>
          <a:xfrm>
            <a:off x="729615" y="586105"/>
            <a:ext cx="5668010" cy="460375"/>
          </a:xfrm>
          <a:prstGeom prst="rect">
            <a:avLst/>
          </a:prstGeom>
          <a:noFill/>
        </p:spPr>
        <p:txBody>
          <a:bodyPr wrap="square" rtlCol="0">
            <a:spAutoFit/>
          </a:bodyPr>
          <a:p>
            <a:r>
              <a:rPr lang="zh-CN" altLang="en-US" sz="2400"/>
              <a:t>六、其他需要报告的事项</a:t>
            </a:r>
            <a:endParaRPr lang="zh-CN" altLang="en-US" sz="2400"/>
          </a:p>
        </p:txBody>
      </p:sp>
    </p:spTree>
    <p:custDataLst>
      <p:tags r:id="rId3"/>
    </p:custDataLst>
  </p:cSld>
  <p:clrMapOvr>
    <a:masterClrMapping/>
  </p:clrMapOvr>
  <p:transition advTm="3000"/>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101.xml><?xml version="1.0" encoding="utf-8"?>
<p:tagLst xmlns:p="http://schemas.openxmlformats.org/presentationml/2006/main">
  <p:tag name="KSO_WM_BEAUTIFY_FLAG" val="#wm#"/>
  <p:tag name="KSO_WM_TEMPLATE_CATEGORY" val="custom"/>
  <p:tag name="KSO_WM_TEMPLATE_INDEX" val="20205081"/>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104.xml><?xml version="1.0" encoding="utf-8"?>
<p:tagLst xmlns:p="http://schemas.openxmlformats.org/presentationml/2006/main">
  <p:tag name="KSO_WM_BEAUTIFY_FLAG" val="#wm#"/>
  <p:tag name="KSO_WM_TEMPLATE_CATEGORY" val="custom"/>
  <p:tag name="KSO_WM_TEMPLATE_INDEX" val="20205081"/>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107.xml><?xml version="1.0" encoding="utf-8"?>
<p:tagLst xmlns:p="http://schemas.openxmlformats.org/presentationml/2006/main">
  <p:tag name="KSO_WM_BEAUTIFY_FLAG" val="#wm#"/>
  <p:tag name="KSO_WM_TEMPLATE_CATEGORY" val="custom"/>
  <p:tag name="KSO_WM_TEMPLATE_INDEX" val="20205081"/>
</p:tagLst>
</file>

<file path=ppt/tags/tag108.xml><?xml version="1.0" encoding="utf-8"?>
<p:tagLst xmlns:p="http://schemas.openxmlformats.org/presentationml/2006/main">
  <p:tag name="TABLE_ENDDRAG_ORIGIN_RECT" val="421*88"/>
  <p:tag name="TABLE_ENDDRAG_RECT" val="63*102*421*88"/>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111.xml><?xml version="1.0" encoding="utf-8"?>
<p:tagLst xmlns:p="http://schemas.openxmlformats.org/presentationml/2006/main">
  <p:tag name="KSO_WM_BEAUTIFY_FLAG" val="#wm#"/>
  <p:tag name="KSO_WM_TEMPLATE_CATEGORY" val="custom"/>
  <p:tag name="KSO_WM_TEMPLATE_INDEX" val="20205081"/>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114.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i*1"/>
  <p:tag name="KSO_WM_UNIT_LAYERLEVEL" val="1"/>
  <p:tag name="KSO_WM_TAG_VERSION" val="3.0"/>
  <p:tag name="KSO_WM_BEAUTIFY_FLAG" val="#wm#"/>
  <p:tag name="KSO_WM_UNIT_TYPE" val="i"/>
  <p:tag name="KSO_WM_UNIT_INDEX" val="1"/>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i*2"/>
  <p:tag name="KSO_WM_UNIT_LAYERLEVEL" val="1"/>
  <p:tag name="KSO_WM_TAG_VERSION" val="3.0"/>
  <p:tag name="KSO_WM_BEAUTIFY_FLAG" val="#wm#"/>
  <p:tag name="KSO_WM_UNIT_TYPE" val="i"/>
  <p:tag name="KSO_WM_UNIT_INDEX" val="2"/>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30"/>
  <p:tag name="KSO_WM_UNIT_TYPE" val="a"/>
  <p:tag name="KSO_WM_UNIT_INDEX" val="1"/>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f*4"/>
  <p:tag name="KSO_WM_UNIT_LAYERLEVEL" val="1"/>
  <p:tag name="KSO_WM_TAG_VERSION" val="3.0"/>
  <p:tag name="KSO_WM_BEAUTIFY_FLAG" val="#wm#"/>
  <p:tag name="KSO_WM_UNIT_SUBTYPE" val="b"/>
  <p:tag name="KSO_WM_UNIT_PRESET_TEXT" val="署名占位符"/>
  <p:tag name="KSO_WM_UNIT_NOCLEAR" val="0"/>
  <p:tag name="KSO_WM_UNIT_VALUE" val="8"/>
  <p:tag name="KSO_WM_UNIT_TYPE" val="f"/>
  <p:tag name="KSO_WM_UNIT_INDEX" val="4"/>
  <p:tag name="KSO_WM_UNIT_TEXT_LAYER_COUNT"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i*1"/>
  <p:tag name="KSO_WM_UNIT_LAYERLEVEL" val="1"/>
  <p:tag name="KSO_WM_TAG_VERSION" val="3.0"/>
  <p:tag name="KSO_WM_BEAUTIFY_FLAG" val="#wm#"/>
  <p:tag name="KSO_WM_UNIT_TYPE" val="i"/>
  <p:tag name="KSO_WM_UNIT_INDEX" val="1"/>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i*2"/>
  <p:tag name="KSO_WM_UNIT_LAYERLEVEL" val="1"/>
  <p:tag name="KSO_WM_TAG_VERSION" val="3.0"/>
  <p:tag name="KSO_WM_BEAUTIFY_FLAG" val="#wm#"/>
  <p:tag name="KSO_WM_UNIT_TYPE" val="i"/>
  <p:tag name="KSO_WM_UNIT_INDEX"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i*3"/>
  <p:tag name="KSO_WM_UNIT_LAYERLEVEL" val="1"/>
  <p:tag name="KSO_WM_TAG_VERSION" val="3.0"/>
  <p:tag name="KSO_WM_BEAUTIFY_FLAG" val="#wm#"/>
  <p:tag name="KSO_WM_UNIT_TYPE" val="i"/>
  <p:tag name="KSO_WM_UNIT_INDEX" val="3"/>
</p:tagLst>
</file>

<file path=ppt/tags/tag73.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_0*i*4"/>
  <p:tag name="KSO_WM_UNIT_LAYERLEVEL" val="1"/>
  <p:tag name="KSO_WM_TAG_VERSION" val="3.0"/>
  <p:tag name="KSO_WM_UNIT_TYPE" val="i"/>
  <p:tag name="KSO_WM_UNIT_INDEX" val="4"/>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a*1"/>
  <p:tag name="KSO_WM_UNIT_LAYERLEVEL" val="1"/>
  <p:tag name="KSO_WM_TAG_VERSION" val="1.0"/>
  <p:tag name="KSO_WM_BEAUTIFY_FLAG" val="#wm#"/>
  <p:tag name="KSO_WM_UNIT_ISCONTENTSTITLE" val="0"/>
  <p:tag name="KSO_WM_UNIT_ISNUMDGMTITLE" val="0"/>
  <p:tag name="KSO_WM_UNIT_PRESET_TEXT" val="单击此处编辑母版标题样式"/>
  <p:tag name="KSO_WM_UNIT_NOCLEAR" val="0"/>
  <p:tag name="KSO_WM_UNIT_TYPE" val="a"/>
  <p:tag name="KSO_WM_UNIT_INDEX" val="1"/>
  <p:tag name="KSO_WM_TEMPLATE_CATEGORY" val="custom"/>
  <p:tag name="KSO_WM_TEMPLATE_INDEX" val="20233311"/>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f*1"/>
  <p:tag name="KSO_WM_UNIT_LAYERLEVEL" val="1"/>
  <p:tag name="KSO_WM_TAG_VERSION" val="1.0"/>
  <p:tag name="KSO_WM_BEAUTIFY_FLAG" val="#wm#"/>
  <p:tag name="KSO_WM_UNIT_SUBTYPE" val="a"/>
  <p:tag name="KSO_WM_UNIT_PRESET_TEXT" val="单击此处编辑母版文本样式&#10;第二级&#10;第三级&#10;第四级&#10;第五级"/>
  <p:tag name="KSO_WM_UNIT_NOCLEAR" val="0"/>
  <p:tag name="KSO_WM_UNIT_TYPE" val="f"/>
  <p:tag name="KSO_WM_UNIT_INDEX" val="1"/>
  <p:tag name="KSO_WM_UNIT_TEXT_LAYER_COUNT" val="1"/>
  <p:tag name="KSO_WM_TEMPLATE_CATEGORY" val="custom"/>
  <p:tag name="KSO_WM_TEMPLATE_INDEX" val="20233311"/>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9.xml><?xml version="1.0" encoding="utf-8"?>
<p:tagLst xmlns:p="http://schemas.openxmlformats.org/presentationml/2006/main">
  <p:tag name="KSO_WM_TEMPLATE_SUBCATEGORY" val="29"/>
  <p:tag name="KSO_WM_TEMPLATE_MASTER_TYPE" val="0"/>
  <p:tag name="KSO_WM_TEMPLATE_COLOR_TYPE" val="0"/>
  <p:tag name="KSO_WM_TAG_VERSION" val="3.0"/>
  <p:tag name="KSO_WM_BEAUTIFY_FLAG" val="#wm#"/>
  <p:tag name="KSO_WM_TEMPLATE_CATEGORY" val="custom"/>
  <p:tag name="KSO_WM_TEMPLATE_INDEX" val="20233311"/>
  <p:tag name="KSO_WM_TEMPLATE_THUMBS_INDEX" val="1、9"/>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TYPE" val="f"/>
  <p:tag name="KSO_WM_UNIT_SUBTYPE" val="g"/>
  <p:tag name="KSO_WM_UNIT_INDEX" val="3"/>
  <p:tag name="KSO_WM_BEAUTIFY_FLAG" val="#wm#"/>
  <p:tag name="KSO_WM_TAG_VERSION" val="3.0"/>
  <p:tag name="KSO_WM_UNIT_ID" val="custom20233365_1*f*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3365"/>
  <p:tag name="KSO_WM_TEMPLATE_CATEGORY" val="custom"/>
  <p:tag name="KSO_WM_UNIT_VALUE" val="11"/>
</p:tagLst>
</file>

<file path=ppt/tags/tag81.xml><?xml version="1.0" encoding="utf-8"?>
<p:tagLst xmlns:p="http://schemas.openxmlformats.org/presentationml/2006/main">
  <p:tag name="KSO_WM_UNIT_TYPE" val="f"/>
  <p:tag name="KSO_WM_UNIT_SUBTYPE" val="e"/>
  <p:tag name="KSO_WM_UNIT_INDEX" val="2"/>
  <p:tag name="KSO_WM_BEAUTIFY_FLAG" val="#wm#"/>
  <p:tag name="KSO_WM_TAG_VERSION" val="3.0"/>
  <p:tag name="KSO_WM_UNIT_ID" val="custom20233365_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3365"/>
  <p:tag name="KSO_WM_TEMPLATE_CATEGORY" val="custom"/>
  <p:tag name="KSO_WM_UNIT_VALUE" val="11"/>
</p:tagLst>
</file>

<file path=ppt/tags/tag82.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33311_1*a*1"/>
  <p:tag name="KSO_WM_TEMPLATE_CATEGORY" val="custom"/>
  <p:tag name="KSO_WM_TEMPLATE_INDEX" val="20233311"/>
  <p:tag name="KSO_WM_UNIT_LAYERLEVEL" val="1"/>
  <p:tag name="KSO_WM_TAG_VERSION" val="3.0"/>
  <p:tag name="KSO_WM_BEAUTIFY_FLAG" val="#wm#"/>
  <p:tag name="KSO_WM_UNIT_TEXT_TYPE" val="1"/>
  <p:tag name="KSO_WM_UNIT_PRESET_TEXT" val="单击添加文档标题"/>
</p:tagLst>
</file>

<file path=ppt/tags/tag83.xml><?xml version="1.0" encoding="utf-8"?>
<p:tagLst xmlns:p="http://schemas.openxmlformats.org/presentationml/2006/main">
  <p:tag name="KSO_WM_UNIT_SUBTYPE" val="b"/>
  <p:tag name="KSO_WM_UNIT_NOCLEAR" val="0"/>
  <p:tag name="KSO_WM_UNIT_VALUE" val="8"/>
  <p:tag name="KSO_WM_UNIT_HIGHLIGHT" val="0"/>
  <p:tag name="KSO_WM_UNIT_COMPATIBLE" val="0"/>
  <p:tag name="KSO_WM_UNIT_DIAGRAM_ISNUMVISUAL" val="0"/>
  <p:tag name="KSO_WM_UNIT_DIAGRAM_ISREFERUNIT" val="0"/>
  <p:tag name="KSO_WM_UNIT_TYPE" val="f"/>
  <p:tag name="KSO_WM_UNIT_INDEX" val="4"/>
  <p:tag name="KSO_WM_UNIT_ID" val="custom20233311_1*f*4"/>
  <p:tag name="KSO_WM_TEMPLATE_CATEGORY" val="custom"/>
  <p:tag name="KSO_WM_TEMPLATE_INDEX" val="20233311"/>
  <p:tag name="KSO_WM_UNIT_LAYERLEVEL" val="1"/>
  <p:tag name="KSO_WM_TAG_VERSION" val="3.0"/>
  <p:tag name="KSO_WM_BEAUTIFY_FLAG" val="#wm#"/>
  <p:tag name="KSO_WM_UNIT_TEXT_LAYER_COUNT" val="1"/>
  <p:tag name="KSO_WM_UNIT_PRESET_TEXT_INDEX" val="-1"/>
  <p:tag name="KSO_WM_UNIT_PRESET_TEXT_LEN" val="0"/>
</p:tagLst>
</file>

<file path=ppt/tags/tag84.xml><?xml version="1.0" encoding="utf-8"?>
<p:tagLst xmlns:p="http://schemas.openxmlformats.org/presentationml/2006/main">
  <p:tag name="KSO_WM_SLIDE_ID" val="custom20233311_1"/>
  <p:tag name="KSO_WM_TEMPLATE_SUBCATEGORY" val="29"/>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3311"/>
  <p:tag name="KSO_WM_SLIDE_LAYOUT" val="a_f"/>
  <p:tag name="KSO_WM_SLIDE_LAYOUT_CNT" val="1_1"/>
  <p:tag name="KSO_WM_SLIDE_TYPE" val="title"/>
  <p:tag name="KSO_WM_SLIDE_SUBTYPE" val="pureTxt"/>
  <p:tag name="KSO_WM_TEMPLATE_THUMBS_INDEX" val="1、9"/>
</p:tagLst>
</file>

<file path=ppt/tags/tag85.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8441_1*a*1"/>
  <p:tag name="KSO_WM_TEMPLATE_CATEGORY" val="custom"/>
  <p:tag name="KSO_WM_TEMPLATE_INDEX" val="20238441"/>
  <p:tag name="KSO_WM_UNIT_LAYERLEVEL" val="1"/>
  <p:tag name="KSO_WM_TAG_VERSION" val="3.0"/>
  <p:tag name="KSO_WM_BEAUTIFY_FLAG" val="#wm#"/>
  <p:tag name="KSO_WM_UNIT_TEXT_TYPE" val="1"/>
  <p:tag name="KSO_WM_UNIT_PRESET_TEXT" val="单击此处添加标题"/>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8441_1*i*1"/>
  <p:tag name="KSO_WM_TEMPLATE_CATEGORY" val="custom"/>
  <p:tag name="KSO_WM_TEMPLATE_INDEX" val="20238441"/>
  <p:tag name="KSO_WM_UNIT_LAYERLEVEL" val="1"/>
  <p:tag name="KSO_WM_TAG_VERSION" val="3.0"/>
  <p:tag name="KSO_WM_BEAUTIFY_FLAG" val="#wm#"/>
  <p:tag name="KSO_WM_UNIT_TYPE" val="i"/>
  <p:tag name="KSO_WM_UNIT_INDEX" val="1"/>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8441_1*i*2"/>
  <p:tag name="KSO_WM_TEMPLATE_CATEGORY" val="custom"/>
  <p:tag name="KSO_WM_TEMPLATE_INDEX" val="20238441"/>
  <p:tag name="KSO_WM_UNIT_LAYERLEVEL" val="1"/>
  <p:tag name="KSO_WM_TAG_VERSION" val="3.0"/>
  <p:tag name="KSO_WM_BEAUTIFY_FLAG" val="#wm#"/>
  <p:tag name="KSO_WM_UNIT_TYPE" val="i"/>
  <p:tag name="KSO_WM_UNIT_INDEX" val="2"/>
</p:tagLst>
</file>

<file path=ppt/tags/tag88.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custom20238441_1*f*1"/>
  <p:tag name="KSO_WM_TEMPLATE_CATEGORY" val="custom"/>
  <p:tag name="KSO_WM_TEMPLATE_INDEX" val="20238441"/>
  <p:tag name="KSO_WM_UNIT_LAYERLEVEL" val="1"/>
  <p:tag name="KSO_WM_TAG_VERSION" val="3.0"/>
  <p:tag name="KSO_WM_BEAUTIFY_FLAG" val="#wm#"/>
  <p:tag name="KSO_WM_UNIT_TEXT_TYPE" val="1"/>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
</p:tagLst>
</file>

<file path=ppt/tags/tag89.xml><?xml version="1.0" encoding="utf-8"?>
<p:tagLst xmlns:p="http://schemas.openxmlformats.org/presentationml/2006/main">
  <p:tag name="KSO_WM_SLIDE_ID" val="custom20238441_1"/>
  <p:tag name="KSO_WM_TEMPLATE_SUBCATEGORY" val="0"/>
  <p:tag name="KSO_WM_TEMPLATE_MASTER_TYPE" val="0"/>
  <p:tag name="KSO_WM_TEMPLATE_COLOR_TYPE" val="0"/>
  <p:tag name="KSO_WM_SLIDE_TYPE" val="text"/>
  <p:tag name="KSO_WM_SLIDE_SUBTYPE" val="picTxt"/>
  <p:tag name="KSO_WM_SLIDE_ITEM_CNT" val="0"/>
  <p:tag name="KSO_WM_SLIDE_INDEX" val="1"/>
  <p:tag name="KSO_WM_SLIDE_SIZE" val="801*391"/>
  <p:tag name="KSO_WM_SLIDE_POSITION" val="41*74"/>
  <p:tag name="KSO_WM_TAG_VERSION" val="3.0"/>
  <p:tag name="KSO_WM_BEAUTIFY_FLAG" val="#wm#"/>
  <p:tag name="KSO_WM_TEMPLATE_CATEGORY" val="custom"/>
  <p:tag name="KSO_WM_TEMPLATE_INDEX" val="20238441"/>
  <p:tag name="KSO_WM_SLIDE_LAYOUT" val="a_f"/>
  <p:tag name="KSO_WM_SLIDE_LAYOUT_CNT" val="1_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92.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4958_1*a*1"/>
  <p:tag name="KSO_WM_TEMPLATE_CATEGORY" val="custom"/>
  <p:tag name="KSO_WM_TEMPLATE_INDEX" val="20234958"/>
  <p:tag name="KSO_WM_UNIT_LAYERLEVEL" val="1"/>
  <p:tag name="KSO_WM_TAG_VERSION" val="3.0"/>
  <p:tag name="KSO_WM_BEAUTIFY_FLAG" val="#wm#"/>
  <p:tag name="KSO_WM_UNIT_VALUE" val="26"/>
  <p:tag name="KSO_WM_UNIT_TEXT_TYPE" val="1"/>
  <p:tag name="KSO_WM_UNIT_PRESET_TEXT" val="单击此处添加标题"/>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34958_1*i*3"/>
  <p:tag name="KSO_WM_TEMPLATE_CATEGORY" val="custom"/>
  <p:tag name="KSO_WM_TEMPLATE_INDEX" val="20234958"/>
  <p:tag name="KSO_WM_UNIT_LAYERLEVEL" val="1"/>
  <p:tag name="KSO_WM_TAG_VERSION" val="3.0"/>
  <p:tag name="KSO_WM_BEAUTIFY_FLAG" val="#wm#"/>
</p:tagLst>
</file>

<file path=ppt/tags/tag94.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custom20234958_1*f*1"/>
  <p:tag name="KSO_WM_TEMPLATE_CATEGORY" val="custom"/>
  <p:tag name="KSO_WM_TEMPLATE_INDEX" val="20234958"/>
  <p:tag name="KSO_WM_UNIT_LAYERLEVEL" val="1"/>
  <p:tag name="KSO_WM_TAG_VERSION" val="3.0"/>
  <p:tag name="KSO_WM_BEAUTIFY_FLAG" val="#wm#"/>
  <p:tag name="KSO_WM_UNIT_VALUE" val="276"/>
  <p:tag name="KSO_WM_UNIT_TEXT_TYPE" val="1"/>
  <p:tag name="KSO_WM_UNIT_TEXT_LAYER_COUNT" val="1"/>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单击此处添加文本具体内容，简明扼要地阐述您的观点。根据需要可酌情增减文字，以便观者准确地理解您传达的思想。单击此处添加文本具体内容，简明扼要地阐述您的观点。根据需要可酌情增减文字，简明扼要地阐述您的观点。根据需要可酌情增减文字,单击此处添加文本具体内容，简明扼要地阐述您的观点"/>
</p:tagLst>
</file>

<file path=ppt/tags/tag95.xml><?xml version="1.0" encoding="utf-8"?>
<p:tagLst xmlns:p="http://schemas.openxmlformats.org/presentationml/2006/main">
  <p:tag name="KSO_WM_SLIDE_ID" val="custom20234958_1"/>
  <p:tag name="KSO_WM_TEMPLATE_SUBCATEGORY" val="0"/>
  <p:tag name="KSO_WM_TEMPLATE_MASTER_TYPE" val="0"/>
  <p:tag name="KSO_WM_TEMPLATE_COLOR_TYPE" val="0"/>
  <p:tag name="KSO_WM_SLIDE_TYPE" val="text"/>
  <p:tag name="KSO_WM_SLIDE_SUBTYPE" val="picTxt"/>
  <p:tag name="KSO_WM_SLIDE_ITEM_CNT" val="0"/>
  <p:tag name="KSO_WM_SLIDE_INDEX" val="1"/>
  <p:tag name="KSO_WM_SLIDE_SIZE" val="960*492"/>
  <p:tag name="KSO_WM_SLIDE_POSITION" val="0*47"/>
  <p:tag name="KSO_WM_TAG_VERSION" val="3.0"/>
  <p:tag name="KSO_WM_BEAUTIFY_FLAG" val="#wm#"/>
  <p:tag name="KSO_WM_TEMPLATE_CATEGORY" val="custom"/>
  <p:tag name="KSO_WM_TEMPLATE_INDEX" val="20234958"/>
  <p:tag name="KSO_WM_SLIDE_LAYOUT" val="a_f_α"/>
  <p:tag name="KSO_WM_SLIDE_LAYOUT_CNT" val="1_1_1"/>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34958_1*i*2"/>
  <p:tag name="KSO_WM_TEMPLATE_CATEGORY" val="custom"/>
  <p:tag name="KSO_WM_TEMPLATE_INDEX" val="20234958"/>
  <p:tag name="KSO_WM_UNIT_LAYERLEVEL" val="1"/>
  <p:tag name="KSO_WM_TAG_VERSION" val="3.0"/>
  <p:tag name="KSO_WM_BEAUTIFY_FLAG" val="#wm#"/>
</p:tagLst>
</file>

<file path=ppt/tags/tag98.xml><?xml version="1.0" encoding="utf-8"?>
<p:tagLst xmlns:p="http://schemas.openxmlformats.org/presentationml/2006/main">
  <p:tag name="KSO_WM_BEAUTIFY_FLAG" val="#wm#"/>
  <p:tag name="KSO_WM_TEMPLATE_CATEGORY" val="custom"/>
  <p:tag name="KSO_WM_TEMPLATE_INDEX" val="20205081"/>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34958_1*i*1"/>
  <p:tag name="KSO_WM_TEMPLATE_CATEGORY" val="custom"/>
  <p:tag name="KSO_WM_TEMPLATE_INDEX" val="20234958"/>
  <p:tag name="KSO_WM_UNIT_LAYERLEVEL" val="1"/>
  <p:tag name="KSO_WM_TAG_VERSION" val="3.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自定义 105">
      <a:dk1>
        <a:srgbClr val="000000"/>
      </a:dk1>
      <a:lt1>
        <a:srgbClr val="FFFFFF"/>
      </a:lt1>
      <a:dk2>
        <a:srgbClr val="000000"/>
      </a:dk2>
      <a:lt2>
        <a:srgbClr val="FFFFFF"/>
      </a:lt2>
      <a:accent1>
        <a:srgbClr val="1F40B8"/>
      </a:accent1>
      <a:accent2>
        <a:srgbClr val="EB6A28"/>
      </a:accent2>
      <a:accent3>
        <a:srgbClr val="2876EB"/>
      </a:accent3>
      <a:accent4>
        <a:srgbClr val="2FAED6"/>
      </a:accent4>
      <a:accent5>
        <a:srgbClr val="2899EB"/>
      </a:accent5>
      <a:accent6>
        <a:srgbClr val="9163DE"/>
      </a:accent6>
      <a:hlink>
        <a:srgbClr val="658BD5"/>
      </a:hlink>
      <a:folHlink>
        <a:srgbClr val="A16AA5"/>
      </a:folHlink>
    </a:clrScheme>
    <a:fontScheme name="自定义 46">
      <a:majorFont>
        <a:latin typeface="MiSans Demibold"/>
        <a:ea typeface="微软雅黑"/>
        <a:cs typeface=""/>
      </a:majorFont>
      <a:minorFont>
        <a:latin typeface="MiSans Demibold"/>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2453</Words>
  <Application>WPS 演示</Application>
  <PresentationFormat>宽屏</PresentationFormat>
  <Paragraphs>288</Paragraphs>
  <Slides>9</Slides>
  <Notes>4</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9</vt:i4>
      </vt:variant>
    </vt:vector>
  </HeadingPairs>
  <TitlesOfParts>
    <vt:vector size="26" baseType="lpstr">
      <vt:lpstr>Arial</vt:lpstr>
      <vt:lpstr>宋体</vt:lpstr>
      <vt:lpstr>Wingdings</vt:lpstr>
      <vt:lpstr>Wingdings</vt:lpstr>
      <vt:lpstr>微软雅黑</vt:lpstr>
      <vt:lpstr>MiSans Normal</vt:lpstr>
      <vt:lpstr>方正小标宋简体</vt:lpstr>
      <vt:lpstr>黑体</vt:lpstr>
      <vt:lpstr>仿宋_GB2312</vt:lpstr>
      <vt:lpstr>MiSans Demibold</vt:lpstr>
      <vt:lpstr>Arial Unicode MS</vt:lpstr>
      <vt:lpstr>Calibri</vt:lpstr>
      <vt:lpstr>中國龍豪行書</vt:lpstr>
      <vt:lpstr>仿宋</vt:lpstr>
      <vt:lpstr>北方行书</vt:lpstr>
      <vt:lpstr>WPS</vt:lpstr>
      <vt:lpstr>2_Office 主题​​</vt:lpstr>
      <vt:lpstr>2024年政府信息公开年度报告</vt:lpstr>
      <vt:lpstr> 总 体 情 况</vt:lpstr>
      <vt:lpstr>1.主动公开</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王丽</cp:lastModifiedBy>
  <cp:revision>185</cp:revision>
  <dcterms:created xsi:type="dcterms:W3CDTF">2019-06-19T02:08:00Z</dcterms:created>
  <dcterms:modified xsi:type="dcterms:W3CDTF">2025-01-24T02:48:07Z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D9710A2B78714834B002F0550EF2FDBB_13</vt:lpwstr>
  </property>
</Properties>
</file>