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11090303" r:id="rId4"/>
    <p:sldId id="265" r:id="rId6"/>
    <p:sldId id="267" r:id="rId7"/>
    <p:sldId id="11090310" r:id="rId8"/>
    <p:sldId id="11090309" r:id="rId9"/>
    <p:sldId id="11090311" r:id="rId10"/>
    <p:sldId id="11090312" r:id="rId11"/>
    <p:sldId id="11090313" r:id="rId12"/>
    <p:sldId id="11090314" r:id="rId13"/>
    <p:sldId id="11090316" r:id="rId14"/>
    <p:sldId id="11090315" r:id="rId15"/>
    <p:sldId id="11090317" r:id="rId16"/>
    <p:sldId id="11090318" r:id="rId17"/>
    <p:sldId id="11090304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5EC8EE"/>
    <a:srgbClr val="5FDCB1"/>
    <a:srgbClr val="464AF3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966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4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DF3542DC-12FD-46A1-8CD1-AF8685789CE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6613609C-54C6-4E49-9D10-E35B7B2F90C7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游戏机, 伞&#10;&#10;描述已自动生成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2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9"/>
          <p:cNvSpPr txBox="1"/>
          <p:nvPr userDrawn="1"/>
        </p:nvSpPr>
        <p:spPr>
          <a:xfrm>
            <a:off x="1762561" y="672147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4E28D390-EB4A-4405-AEDD-590F3F2D43B9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F68C4079-E90E-40BE-81E3-70D107B98975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背景图案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673198" y="2047495"/>
            <a:ext cx="11083375" cy="19380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zh-CN" sz="6000" b="1" cap="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滕州市农业农村</a:t>
            </a:r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局</a:t>
            </a:r>
            <a:r>
              <a:rPr lang="en-US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2024</a:t>
            </a:r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年</a:t>
            </a:r>
            <a:endParaRPr lang="en-US" altLang="zh-CN" sz="6000" b="1" cap="all" dirty="0" smtClean="0">
              <a:ln w="0"/>
              <a:solidFill>
                <a:schemeClr val="accent1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方正粗黑宋简体" pitchFamily="2" charset="-122"/>
              <a:ea typeface="方正粗黑宋简体" pitchFamily="2" charset="-122"/>
            </a:endParaRPr>
          </a:p>
          <a:p>
            <a:pPr algn="ctr"/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政府</a:t>
            </a:r>
            <a:r>
              <a:rPr lang="zh-CN" altLang="zh-CN" sz="6000" b="1" cap="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信息公开工作年度</a:t>
            </a:r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报告</a:t>
            </a:r>
            <a:r>
              <a:rPr lang="zh-CN" altLang="en-US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解读</a:t>
            </a:r>
            <a:endParaRPr lang="zh-CN" altLang="zh-CN" sz="6000" b="1" cap="all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68370" y="5646057"/>
            <a:ext cx="390434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2025.1</a:t>
            </a:r>
            <a:endParaRPr lang="zh-CN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0">
        <p14:vortex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422860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575926" y="2726119"/>
            <a:ext cx="6311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政府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信息公开行政复议、行政诉讼情况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613535" y="1836420"/>
          <a:ext cx="9198610" cy="3095625"/>
        </p:xfrm>
        <a:graphic>
          <a:graphicData uri="http://schemas.openxmlformats.org/drawingml/2006/table">
            <a:tbl>
              <a:tblPr/>
              <a:tblGrid>
                <a:gridCol w="612775"/>
                <a:gridCol w="612140"/>
                <a:gridCol w="612775"/>
                <a:gridCol w="612140"/>
                <a:gridCol w="667385"/>
                <a:gridCol w="558165"/>
                <a:gridCol w="612775"/>
                <a:gridCol w="614045"/>
                <a:gridCol w="613410"/>
                <a:gridCol w="614045"/>
                <a:gridCol w="612775"/>
                <a:gridCol w="613410"/>
                <a:gridCol w="613410"/>
                <a:gridCol w="615315"/>
                <a:gridCol w="614045"/>
              </a:tblGrid>
              <a:tr h="500380">
                <a:tc gridSpan="5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行政复议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行政诉讼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28675">
                <a:tc rowSpan="2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维持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2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12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-635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结果纠正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2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12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其他结果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2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12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尚未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审结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2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12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总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计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2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12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未经复议直接起诉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复议后起诉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10310">
                <a:tc vMerge="1"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结果维持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结果纠正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其他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尚未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审结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总计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结果维持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纠正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-635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其他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 marL="0" indent="-635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结果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-127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尚未审结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000">
                          <a:latin typeface="黑体" panose="02010609060101010101" charset="-122"/>
                          <a:ea typeface="黑体" panose="02010609060101010101" charset="-122"/>
                        </a:rPr>
                        <a:t>总计</a:t>
                      </a:r>
                      <a:endParaRPr lang="zh-CN" sz="1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626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11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422860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575926" y="2726119"/>
            <a:ext cx="50195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存在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的</a:t>
            </a:r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主要问题</a:t>
            </a:r>
            <a:endParaRPr lang="en-US" altLang="zh-CN" sz="4800" b="1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及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改进情况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7880" y="1112520"/>
            <a:ext cx="10401300" cy="4475480"/>
          </a:xfrm>
        </p:spPr>
        <p:txBody>
          <a:bodyPr>
            <a:normAutofit fontScale="3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zh-CN" altLang="en-US" sz="45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存在问题</a:t>
            </a:r>
            <a:endParaRPr lang="zh-CN" altLang="en-US" sz="4500" b="1" dirty="0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algn="l">
              <a:lnSpc>
                <a:spcPct val="200000"/>
              </a:lnSpc>
              <a:buClrTx/>
              <a:buSzTx/>
              <a:buFont typeface="Wingdings" panose="05000000000000000000" pitchFamily="2" charset="2"/>
              <a:buNone/>
            </a:pPr>
            <a:r>
              <a:rPr lang="zh-CN" altLang="en-US" sz="4700" dirty="0">
                <a:latin typeface="楷体_GB2312" panose="02010609030101010101" charset="-122"/>
                <a:ea typeface="楷体_GB2312" panose="02010609030101010101" charset="-122"/>
              </a:rPr>
              <a:t>2024年，滕州市农业农村局政府信息公开工作取得了积极成效，但仍存在一些问题和不足。一是工作人员对政务信息公开工作不够熟练，在一定程度上影响了信息公开工作的开展。二是公众对农业农村相关信息的需求量增加，部分信息不属于我局工作职责范围，无法满足公众需求。</a:t>
            </a:r>
            <a:endParaRPr lang="zh-CN" altLang="en-US" sz="4700" dirty="0">
              <a:latin typeface="楷体_GB2312" panose="02010609030101010101" charset="-122"/>
              <a:ea typeface="楷体_GB2312" panose="02010609030101010101" charset="-122"/>
            </a:endParaRPr>
          </a:p>
          <a:p>
            <a:pPr marL="0" indent="0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zh-CN" altLang="en-US" sz="45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改进措施</a:t>
            </a:r>
            <a:endParaRPr lang="zh-CN" altLang="en-US" sz="4500" b="1" dirty="0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zh-CN" altLang="en-US" sz="4700" dirty="0">
                <a:latin typeface="楷体_GB2312" panose="02010609030101010101" charset="-122"/>
                <a:ea typeface="楷体_GB2312" panose="02010609030101010101" charset="-122"/>
              </a:rPr>
              <a:t>一是加强对机关工作人员的培训。继续组织相关工作人员深入学习《中华人民共和国政府信息公开条例》，熟练掌握政府信息公开工作的流程规范，提高业务水平，确保信息及时准确公开。二是加强政策解读与宣传。当前，新产业、新业态、新商业模式不断涌现，新的经济形态蓬勃发展，产业间相互融合，应进一步对政策制度进行详细解读，宣传有关统计知识，解读有关政策制度，使公众能够详细了解农业农村工作，支持农业农村工作。</a:t>
            </a:r>
            <a:endParaRPr lang="zh-CN" altLang="en-US" sz="4700" dirty="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 descr="图片包含 背景图案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803825" y="2018467"/>
            <a:ext cx="699109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8800" b="1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谢谢观看！</a:t>
            </a:r>
            <a:endParaRPr lang="zh-CN" altLang="en-US" sz="8800" b="1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示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9" name="组合 38"/>
          <p:cNvGrpSpPr/>
          <p:nvPr/>
        </p:nvGrpSpPr>
        <p:grpSpPr>
          <a:xfrm>
            <a:off x="250287" y="613786"/>
            <a:ext cx="4059990" cy="1107996"/>
            <a:chOff x="3124201" y="1495035"/>
            <a:chExt cx="4059990" cy="1107996"/>
          </a:xfrm>
        </p:grpSpPr>
        <p:sp>
          <p:nvSpPr>
            <p:cNvPr id="40" name="矩形 39"/>
            <p:cNvSpPr/>
            <p:nvPr/>
          </p:nvSpPr>
          <p:spPr>
            <a:xfrm>
              <a:off x="3124201" y="1495035"/>
              <a:ext cx="2629084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6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目录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 rot="16200000">
              <a:off x="5899224" y="1288890"/>
              <a:ext cx="677108" cy="18928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content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200315" y="2116778"/>
            <a:ext cx="2414038" cy="720000"/>
            <a:chOff x="2720084" y="2725783"/>
            <a:chExt cx="2414038" cy="720000"/>
          </a:xfrm>
        </p:grpSpPr>
        <p:grpSp>
          <p:nvGrpSpPr>
            <p:cNvPr id="43" name="组合 42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01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>
              <a:off x="3513165" y="2792021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总体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200315" y="3133748"/>
            <a:ext cx="3132183" cy="954107"/>
            <a:chOff x="2720084" y="2690423"/>
            <a:chExt cx="3132183" cy="954107"/>
          </a:xfrm>
        </p:grpSpPr>
        <p:grpSp>
          <p:nvGrpSpPr>
            <p:cNvPr id="48" name="组合 47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02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9" name="矩形 48"/>
            <p:cNvSpPr/>
            <p:nvPr/>
          </p:nvSpPr>
          <p:spPr>
            <a:xfrm>
              <a:off x="3513165" y="2690423"/>
              <a:ext cx="2339102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主动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公开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政府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信息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215621" y="4328261"/>
            <a:ext cx="4209401" cy="954107"/>
            <a:chOff x="2720084" y="2690423"/>
            <a:chExt cx="4209401" cy="954107"/>
          </a:xfrm>
        </p:grpSpPr>
        <p:grpSp>
          <p:nvGrpSpPr>
            <p:cNvPr id="53" name="组合 52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03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4" name="矩形 53"/>
            <p:cNvSpPr/>
            <p:nvPr/>
          </p:nvSpPr>
          <p:spPr>
            <a:xfrm>
              <a:off x="3513165" y="2690423"/>
              <a:ext cx="3416320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收到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和处理政府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信息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公开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申请情况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738055" y="2116778"/>
            <a:ext cx="4927546" cy="954107"/>
            <a:chOff x="2720084" y="2690423"/>
            <a:chExt cx="4927546" cy="954107"/>
          </a:xfrm>
        </p:grpSpPr>
        <p:grpSp>
          <p:nvGrpSpPr>
            <p:cNvPr id="58" name="组合 57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04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>
              <a:off x="3513165" y="2690423"/>
              <a:ext cx="4134465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政府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信息公开行政复议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、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行政诉讼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738055" y="3152711"/>
            <a:ext cx="3850328" cy="954107"/>
            <a:chOff x="2720084" y="2690423"/>
            <a:chExt cx="3850328" cy="954107"/>
          </a:xfrm>
        </p:grpSpPr>
        <p:grpSp>
          <p:nvGrpSpPr>
            <p:cNvPr id="27" name="组合 26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文本框 6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05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8" name="矩形 27"/>
            <p:cNvSpPr/>
            <p:nvPr/>
          </p:nvSpPr>
          <p:spPr>
            <a:xfrm>
              <a:off x="3513165" y="2690423"/>
              <a:ext cx="3057247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存在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的主要问题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及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改进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738055" y="4382584"/>
            <a:ext cx="4209401" cy="720000"/>
            <a:chOff x="2720084" y="2725783"/>
            <a:chExt cx="4209401" cy="720000"/>
          </a:xfrm>
        </p:grpSpPr>
        <p:grpSp>
          <p:nvGrpSpPr>
            <p:cNvPr id="32" name="组合 31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文本框 6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06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3" name="矩形 32"/>
            <p:cNvSpPr/>
            <p:nvPr/>
          </p:nvSpPr>
          <p:spPr>
            <a:xfrm>
              <a:off x="3513165" y="2850077"/>
              <a:ext cx="34163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其他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需要报告的事项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11542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764609" y="3045427"/>
            <a:ext cx="486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总体情况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208617" y="198326"/>
            <a:ext cx="5388081" cy="523220"/>
            <a:chOff x="303867" y="255476"/>
            <a:chExt cx="5388081" cy="523220"/>
          </a:xfrm>
        </p:grpSpPr>
        <p:sp>
          <p:nvSpPr>
            <p:cNvPr id="33" name="矩形 32"/>
            <p:cNvSpPr/>
            <p:nvPr/>
          </p:nvSpPr>
          <p:spPr>
            <a:xfrm>
              <a:off x="839338" y="255476"/>
              <a:ext cx="48526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rPr>
                <a:t>（一）政府信息主动公开情况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03867" y="255476"/>
              <a:ext cx="523221" cy="523220"/>
              <a:chOff x="465792" y="255476"/>
              <a:chExt cx="523221" cy="523220"/>
            </a:xfrm>
          </p:grpSpPr>
          <p:sp>
            <p:nvSpPr>
              <p:cNvPr id="35" name="泪滴形 34"/>
              <p:cNvSpPr/>
              <p:nvPr/>
            </p:nvSpPr>
            <p:spPr>
              <a:xfrm>
                <a:off x="465792" y="255476"/>
                <a:ext cx="523221" cy="523220"/>
              </a:xfrm>
              <a:prstGeom prst="teardrop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541375" y="331059"/>
                <a:ext cx="372055" cy="372055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621160" y="410844"/>
                <a:ext cx="212484" cy="21248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" name="图片 2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5095" y="1009650"/>
            <a:ext cx="9401175" cy="4838700"/>
          </a:xfrm>
          <a:prstGeom prst="rect">
            <a:avLst/>
          </a:prstGeom>
        </p:spPr>
      </p:pic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208617" y="198326"/>
            <a:ext cx="10415099" cy="523220"/>
            <a:chOff x="303867" y="255476"/>
            <a:chExt cx="10415099" cy="523220"/>
          </a:xfrm>
        </p:grpSpPr>
        <p:sp>
          <p:nvSpPr>
            <p:cNvPr id="33" name="矩形 32"/>
            <p:cNvSpPr/>
            <p:nvPr/>
          </p:nvSpPr>
          <p:spPr>
            <a:xfrm>
              <a:off x="839338" y="255476"/>
              <a:ext cx="98796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rPr>
                <a:t>（二）依申请公开政府信息办理情况和不予公开政府信息情况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03867" y="255476"/>
              <a:ext cx="523221" cy="523220"/>
              <a:chOff x="465792" y="255476"/>
              <a:chExt cx="523221" cy="523220"/>
            </a:xfrm>
          </p:grpSpPr>
          <p:sp>
            <p:nvSpPr>
              <p:cNvPr id="35" name="泪滴形 34"/>
              <p:cNvSpPr/>
              <p:nvPr/>
            </p:nvSpPr>
            <p:spPr>
              <a:xfrm>
                <a:off x="465792" y="255476"/>
                <a:ext cx="523221" cy="523220"/>
              </a:xfrm>
              <a:prstGeom prst="teardrop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541375" y="331059"/>
                <a:ext cx="372055" cy="372055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621160" y="410844"/>
                <a:ext cx="212484" cy="21248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305668" y="1136624"/>
            <a:ext cx="9318172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1.2024</a:t>
            </a:r>
            <a:r>
              <a:rPr lang="zh-CN" altLang="en-US" sz="2400" dirty="0"/>
              <a:t>年，市农业农村局共受理</a:t>
            </a:r>
            <a:r>
              <a:rPr lang="en-US" altLang="zh-CN" sz="2400" dirty="0"/>
              <a:t>4</a:t>
            </a:r>
            <a:r>
              <a:rPr lang="zh-CN" altLang="en-US" sz="2400" dirty="0"/>
              <a:t>件政府信息公开申请，申请内容分别为农村宅基地</a:t>
            </a:r>
            <a:r>
              <a:rPr lang="en-US" altLang="zh-CN" sz="2400" dirty="0"/>
              <a:t>3</a:t>
            </a:r>
            <a:r>
              <a:rPr lang="zh-CN" altLang="en-US" sz="2400" dirty="0"/>
              <a:t>件、乡村振兴</a:t>
            </a:r>
            <a:r>
              <a:rPr lang="en-US" altLang="zh-CN" sz="2400" dirty="0"/>
              <a:t>1</a:t>
            </a:r>
            <a:r>
              <a:rPr lang="zh-CN" altLang="en-US" sz="2400" dirty="0"/>
              <a:t>件，结转上年政府信息公开申请</a:t>
            </a:r>
            <a:r>
              <a:rPr lang="en-US" altLang="zh-CN" sz="2400" dirty="0"/>
              <a:t>0</a:t>
            </a:r>
            <a:r>
              <a:rPr lang="zh-CN" altLang="en-US" sz="2400" dirty="0"/>
              <a:t>件，为自然人提交。</a:t>
            </a:r>
            <a:endParaRPr lang="zh-CN" altLang="en-US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2.</a:t>
            </a:r>
            <a:r>
              <a:rPr lang="zh-CN" altLang="en-US" sz="2400" dirty="0"/>
              <a:t>处理情况。共答复政府信息公开申请</a:t>
            </a:r>
            <a:r>
              <a:rPr lang="en-US" altLang="zh-CN" sz="2400" dirty="0"/>
              <a:t>4</a:t>
            </a:r>
            <a:r>
              <a:rPr lang="zh-CN" altLang="en-US" sz="2400" dirty="0"/>
              <a:t>件，按时办结</a:t>
            </a:r>
            <a:r>
              <a:rPr lang="en-US" altLang="zh-CN" sz="2400" dirty="0"/>
              <a:t>4</a:t>
            </a:r>
            <a:r>
              <a:rPr lang="zh-CN" altLang="en-US" sz="2400" dirty="0"/>
              <a:t>件，按时办结率</a:t>
            </a:r>
            <a:r>
              <a:rPr lang="en-US" altLang="zh-CN" sz="2400" dirty="0"/>
              <a:t>100%</a:t>
            </a:r>
            <a:r>
              <a:rPr lang="zh-CN" altLang="en-US" sz="2400" dirty="0"/>
              <a:t>。</a:t>
            </a:r>
            <a:endParaRPr lang="zh-CN" altLang="en-US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3.</a:t>
            </a:r>
            <a:r>
              <a:rPr lang="zh-CN" altLang="en-US" sz="2400" dirty="0"/>
              <a:t>增减情况。与往年相比，依申请公开数量增加</a:t>
            </a:r>
            <a:r>
              <a:rPr lang="en-US" altLang="zh-CN" sz="2400" dirty="0"/>
              <a:t>2</a:t>
            </a:r>
            <a:r>
              <a:rPr lang="zh-CN" altLang="en-US" sz="2400" dirty="0"/>
              <a:t>件。</a:t>
            </a:r>
            <a:endParaRPr lang="zh-CN" altLang="en-US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4.2024</a:t>
            </a:r>
            <a:r>
              <a:rPr lang="zh-CN" altLang="en-US" sz="2400" dirty="0"/>
              <a:t>年无因政府信息公开依申请引发的行政复议、行政诉讼。</a:t>
            </a:r>
            <a:endParaRPr lang="zh-CN" altLang="en-US" sz="2400" dirty="0"/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11542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764609" y="2726119"/>
            <a:ext cx="48672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主动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公开</a:t>
            </a:r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政府</a:t>
            </a:r>
            <a:endParaRPr lang="en-US" altLang="zh-CN" sz="4800" b="1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信息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工作情况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169035" y="539750"/>
          <a:ext cx="10024745" cy="5671820"/>
        </p:xfrm>
        <a:graphic>
          <a:graphicData uri="http://schemas.openxmlformats.org/drawingml/2006/table">
            <a:tbl>
              <a:tblPr/>
              <a:tblGrid>
                <a:gridCol w="2505710"/>
                <a:gridCol w="2507615"/>
                <a:gridCol w="2505710"/>
                <a:gridCol w="2505710"/>
              </a:tblGrid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第二十条第（一）项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本年制发件数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本年废止件数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现行有效件数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规章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9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行政规范性文件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9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第二十条第（五）项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本年处理决定数量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行政许可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第二十条第（六）项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本年处理决定数量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行政处罚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34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行政强制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第二十条第（八）项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本年收费金额（单位：万元）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行政事业性收费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11542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764609" y="2726119"/>
            <a:ext cx="5164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收到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和处理政府信息公开申请情况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2886075" y="0"/>
          <a:ext cx="6456680" cy="6858635"/>
        </p:xfrm>
        <a:graphic>
          <a:graphicData uri="http://schemas.openxmlformats.org/drawingml/2006/table">
            <a:tbl>
              <a:tblPr/>
              <a:tblGrid>
                <a:gridCol w="334010"/>
                <a:gridCol w="1188085"/>
                <a:gridCol w="2079625"/>
                <a:gridCol w="377825"/>
                <a:gridCol w="396240"/>
                <a:gridCol w="370840"/>
                <a:gridCol w="489585"/>
                <a:gridCol w="535940"/>
                <a:gridCol w="334645"/>
                <a:gridCol w="349885"/>
              </a:tblGrid>
              <a:tr h="248920"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楷体_GB2312" panose="02010609030101010101" charset="-122"/>
                          <a:ea typeface="楷体_GB2312" panose="02010609030101010101" charset="-122"/>
                        </a:rPr>
                        <a:t>（本列数据的勾稽关系为：第一项加第二项之和，</a:t>
                      </a:r>
                      <a:endParaRPr lang="zh-CN" sz="50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楷体_GB2312" panose="02010609030101010101" charset="-122"/>
                          <a:ea typeface="楷体_GB2312" panose="02010609030101010101" charset="-122"/>
                        </a:rPr>
                        <a:t>等于第三项加第四项之和）</a:t>
                      </a:r>
                      <a:endParaRPr lang="zh-CN" sz="500">
                        <a:latin typeface="楷体_GB2312" panose="02010609030101010101" charset="-122"/>
                        <a:ea typeface="楷体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p>
                      <a:pPr marL="0" indent="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申请人情况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 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自然人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p>
                      <a:pPr marL="0" indent="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法人或其他组织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总计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7330"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 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-635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商业企业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科研机构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社会公益组织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-635" algn="ctr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法律服务机构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其他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 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一、本年新收政府信息公开申请数量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4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4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二、上年结转政府信息公开申请数量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803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ts val="90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三、本年度办理结果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（一）予以公开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32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（二）部分公开（区分处理的，只计这一情形，不计其他情形）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32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（三）不予公开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1.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属于国家秘密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9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2.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其他法律行政法规禁止公开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1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1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38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3.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危及“三安全一稳定”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38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4.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保护第三方合法权益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38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5.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属于三类内部事务信息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65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6.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属于四类过程性信息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38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7.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属于行政执法案卷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38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8.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属于行政查询事项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32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（四）无法提供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1.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本机关不掌握相关政府信息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3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3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32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2.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没有现成信息需要另行制作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9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3.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补正后申请内容仍不明确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32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（五）不予处理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1.</a:t>
                      </a: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信访举报投诉类申请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38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2.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重复申请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3.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要求提供公开出版物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69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4.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无正当理由大量反复申请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67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5.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要求行政机关确认或重新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  <a:p>
                      <a:pPr marL="0" indent="13335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出具已获取信息</a:t>
                      </a:r>
                      <a:endParaRPr 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67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（六）其他处理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1.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申请人无正当理由逾期不补正、行政机关不再处理其政府信息公开申请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0" marR="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67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2.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申请人逾期未按收费通知要求缴纳费用、行政机关不再处理其政府信息公开申请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0" marR="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3.</a:t>
                      </a:r>
                      <a:r>
                        <a:rPr lang="zh-CN" altLang="en-US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其他</a:t>
                      </a:r>
                      <a:endParaRPr lang="zh-CN" altLang="en-US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0" marR="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 </a:t>
                      </a:r>
                      <a:endParaRPr lang="en-US" alt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（七）总计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4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4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500">
                          <a:latin typeface="黑体" panose="02010609060101010101" charset="-122"/>
                          <a:ea typeface="黑体" panose="02010609060101010101" charset="-122"/>
                        </a:rPr>
                        <a:t>四、结转下年度继续办理</a:t>
                      </a:r>
                      <a:endParaRPr lang="zh-CN" sz="5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500">
                          <a:latin typeface="仿宋_GB2312" panose="02010609030101010101" charset="-122"/>
                          <a:ea typeface="仿宋_GB2312" panose="02010609030101010101" charset="-122"/>
                        </a:rPr>
                        <a:t>0</a:t>
                      </a:r>
                      <a:endParaRPr lang="en-US" altLang="zh-CN" sz="500">
                        <a:latin typeface="仿宋_GB2312" panose="02010609030101010101" charset="-122"/>
                        <a:ea typeface="仿宋_GB2312" panose="02010609030101010101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tags/tag1.xml><?xml version="1.0" encoding="utf-8"?>
<p:tagLst xmlns:p="http://schemas.openxmlformats.org/presentationml/2006/main">
  <p:tag name="TABLE_ENDDRAG_ORIGIN_RECT" val="588*440"/>
  <p:tag name="TABLE_ENDDRAG_RECT" val="92*42*588*440"/>
</p:tagLst>
</file>

<file path=ppt/tags/tag2.xml><?xml version="1.0" encoding="utf-8"?>
<p:tagLst xmlns:p="http://schemas.openxmlformats.org/presentationml/2006/main">
  <p:tag name="TABLE_ENDDRAG_ORIGIN_RECT" val="508*540"/>
  <p:tag name="TABLE_ENDDRAG_RECT" val="227*0*508*540"/>
</p:tagLst>
</file>

<file path=ppt/tags/tag3.xml><?xml version="1.0" encoding="utf-8"?>
<p:tagLst xmlns:p="http://schemas.openxmlformats.org/presentationml/2006/main">
  <p:tag name="TABLE_ENDDRAG_ORIGIN_RECT" val="724*250"/>
  <p:tag name="TABLE_ENDDRAG_RECT" val="108*178*724*250"/>
</p:tagLst>
</file>

<file path=ppt/tags/tag4.xml><?xml version="1.0" encoding="utf-8"?>
<p:tagLst xmlns:p="http://schemas.openxmlformats.org/presentationml/2006/main">
  <p:tag name="commondata" val="eyJoZGlkIjoiMjgzNWQ2YTg2N2U0NjBjNTY0YTZkZGY5ZDEzYWZiZjIifQ==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xx5hrytv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2196</Words>
  <Application>WPS 演示</Application>
  <PresentationFormat>自定义</PresentationFormat>
  <Paragraphs>891</Paragraphs>
  <Slides>14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Arial</vt:lpstr>
      <vt:lpstr>宋体</vt:lpstr>
      <vt:lpstr>Wingdings</vt:lpstr>
      <vt:lpstr>思源宋体 CN</vt:lpstr>
      <vt:lpstr>微软雅黑</vt:lpstr>
      <vt:lpstr>方正粗黑宋简体</vt:lpstr>
      <vt:lpstr>仿宋_GB2312</vt:lpstr>
      <vt:lpstr>黑体</vt:lpstr>
      <vt:lpstr>Arial Unicode MS</vt:lpstr>
      <vt:lpstr>楷体_GB2312</vt:lpstr>
      <vt:lpstr>Calibri</vt:lpstr>
      <vt:lpstr>方正小标宋简体</vt:lpstr>
      <vt:lpstr>楷体</vt:lpstr>
      <vt:lpstr>华文中宋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年中总结</dc:title>
  <dc:creator>第一PPT</dc:creator>
  <cp:keywords>www.1ppt.com</cp:keywords>
  <dc:description>www.1ppt.com</dc:description>
  <cp:lastModifiedBy>路人 甲乙丙丁</cp:lastModifiedBy>
  <cp:revision>54</cp:revision>
  <dcterms:created xsi:type="dcterms:W3CDTF">2022-06-07T08:39:00Z</dcterms:created>
  <dcterms:modified xsi:type="dcterms:W3CDTF">2025-01-22T08:00:40Z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9E59169156E343A7AFD3F154F5101253_13</vt:lpwstr>
  </property>
  <property fmtid="{D5CDD505-2E9C-101B-9397-08002B2CF9AE}" pid="3" name="KSOProductBuildVer">
    <vt:lpwstr>2052-12.1.0.19770</vt:lpwstr>
  </property>
</Properties>
</file>