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6" r:id="rId3"/>
  </p:sldMasterIdLst>
  <p:notesMasterIdLst>
    <p:notesMasterId r:id="rId5"/>
  </p:notesMasterIdLst>
  <p:handoutMasterIdLst>
    <p:handoutMasterId r:id="rId21"/>
  </p:handoutMasterIdLst>
  <p:sldIdLst>
    <p:sldId id="257" r:id="rId4"/>
    <p:sldId id="258" r:id="rId6"/>
    <p:sldId id="259" r:id="rId7"/>
    <p:sldId id="265" r:id="rId8"/>
    <p:sldId id="406" r:id="rId9"/>
    <p:sldId id="325" r:id="rId10"/>
    <p:sldId id="434" r:id="rId11"/>
    <p:sldId id="329" r:id="rId12"/>
    <p:sldId id="361" r:id="rId13"/>
    <p:sldId id="433" r:id="rId14"/>
    <p:sldId id="357" r:id="rId15"/>
    <p:sldId id="435" r:id="rId16"/>
    <p:sldId id="369" r:id="rId17"/>
    <p:sldId id="436" r:id="rId18"/>
    <p:sldId id="437" r:id="rId19"/>
    <p:sldId id="398" r:id="rId20"/>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EB1"/>
    <a:srgbClr val="0072C2"/>
    <a:srgbClr val="F9FBFA"/>
    <a:srgbClr val="717071"/>
    <a:srgbClr val="676667"/>
    <a:srgbClr val="2F7AAD"/>
    <a:srgbClr val="2D678C"/>
    <a:srgbClr val="296C97"/>
    <a:srgbClr val="2B6690"/>
    <a:srgbClr val="2C70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94640" autoAdjust="0"/>
  </p:normalViewPr>
  <p:slideViewPr>
    <p:cSldViewPr snapToGrid="0" snapToObjects="1" showGuides="1">
      <p:cViewPr>
        <p:scale>
          <a:sx n="100" d="100"/>
          <a:sy n="100" d="100"/>
        </p:scale>
        <p:origin x="-144" y="-17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05"/>
          <c:y val="0.0206939799331104"/>
          <c:w val="0.948041666666667"/>
          <c:h val="0.914130434782609"/>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dPt>
          <c:dLbls>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仿宋_GB2312" panose="02010609030101010101" charset="-122"/>
                    <a:ea typeface="仿宋_GB2312" panose="02010609030101010101" charset="-122"/>
                    <a:cs typeface="仿宋_GB2312" panose="02010609030101010101" charset="-122"/>
                    <a:sym typeface="仿宋_GB2312" panose="02010609030101010101"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微信公众号转载中国政府网信息</c:v>
                </c:pt>
                <c:pt idx="1">
                  <c:v>信息公开页面主动公开部门文件</c:v>
                </c:pt>
                <c:pt idx="2">
                  <c:v>政务动态信息</c:v>
                </c:pt>
                <c:pt idx="3">
                  <c:v>统计数据信息</c:v>
                </c:pt>
              </c:strCache>
            </c:strRef>
          </c:cat>
          <c:val>
            <c:numRef>
              <c:f>Sheet1!$B$2:$B$5</c:f>
              <c:numCache>
                <c:formatCode>General</c:formatCode>
                <c:ptCount val="4"/>
                <c:pt idx="0">
                  <c:v>148</c:v>
                </c:pt>
                <c:pt idx="1">
                  <c:v>2</c:v>
                </c:pt>
                <c:pt idx="2">
                  <c:v>87</c:v>
                </c:pt>
                <c:pt idx="3">
                  <c:v>11</c:v>
                </c:pt>
              </c:numCache>
            </c:numRef>
          </c:val>
        </c:ser>
        <c:dLbls>
          <c:showLegendKey val="0"/>
          <c:showVal val="1"/>
          <c:showCatName val="0"/>
          <c:showSerName val="0"/>
          <c:showPercent val="0"/>
          <c:showBubbleSize val="0"/>
        </c:dLbls>
        <c:gapWidth val="246"/>
        <c:overlap val="-28"/>
        <c:axId val="682440402"/>
        <c:axId val="389168692"/>
      </c:barChart>
      <c:catAx>
        <c:axId val="68244040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1" i="0" u="none" strike="noStrike" kern="1200" baseline="0">
                <a:solidFill>
                  <a:schemeClr val="tx1">
                    <a:lumMod val="65000"/>
                    <a:lumOff val="35000"/>
                  </a:schemeClr>
                </a:solidFill>
                <a:latin typeface="仿宋_GB2312" panose="02010609030101010101" charset="-122"/>
                <a:ea typeface="仿宋_GB2312" panose="02010609030101010101" charset="-122"/>
                <a:cs typeface="仿宋_GB2312" panose="02010609030101010101" charset="-122"/>
                <a:sym typeface="仿宋_GB2312" panose="02010609030101010101" charset="-122"/>
              </a:defRPr>
            </a:pPr>
          </a:p>
        </c:txPr>
        <c:crossAx val="389168692"/>
        <c:crosses val="autoZero"/>
        <c:auto val="1"/>
        <c:lblAlgn val="ctr"/>
        <c:lblOffset val="100"/>
        <c:noMultiLvlLbl val="0"/>
      </c:catAx>
      <c:valAx>
        <c:axId val="389168692"/>
        <c:scaling>
          <c:orientation val="minMax"/>
        </c:scaling>
        <c:delete val="0"/>
        <c:axPos val="l"/>
        <c:majorGridlines>
          <c:spPr>
            <a:ln w="9525" cap="flat" cmpd="sng" algn="ctr">
              <a:solidFill>
                <a:schemeClr val="lt1">
                  <a:lumMod val="902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仿宋_GB2312" panose="02010609030101010101" charset="-122"/>
                <a:ea typeface="仿宋_GB2312" panose="02010609030101010101" charset="-122"/>
                <a:cs typeface="仿宋_GB2312" panose="02010609030101010101" charset="-122"/>
                <a:sym typeface="仿宋_GB2312" panose="02010609030101010101" charset="-122"/>
              </a:defRPr>
            </a:pPr>
          </a:p>
        </c:txPr>
        <c:crossAx val="682440402"/>
        <c:crosses val="autoZero"/>
        <c:crossBetween val="between"/>
      </c:valAx>
      <c:spPr>
        <a:noFill/>
        <a:ln>
          <a:noFill/>
        </a:ln>
        <a:effectLst/>
      </c:spPr>
    </c:plotArea>
    <c:plotVisOnly val="1"/>
    <c:dispBlanksAs val="gap"/>
    <c:showDLblsOverMax val="0"/>
    <c:extLst>
      <c:ext uri="{0b15fc19-7d7d-44ad-8c2d-2c3a37ce22c3}">
        <chartProps xmlns="https://web.wps.cn/et/2018/main" chartId="{c4c4e836-ba0e-4b8e-a477-852bfea03a26}"/>
      </c:ext>
    </c:extLst>
  </c:chart>
  <c:spPr>
    <a:noFill/>
    <a:ln>
      <a:noFill/>
    </a:ln>
    <a:effectLst/>
  </c:spPr>
  <c:txPr>
    <a:bodyPr/>
    <a:lstStyle/>
    <a:p>
      <a:pPr>
        <a:defRPr lang="zh-CN" sz="1400">
          <a:latin typeface="仿宋_GB2312" panose="02010609030101010101" charset="-122"/>
          <a:ea typeface="仿宋_GB2312" panose="02010609030101010101" charset="-122"/>
          <a:cs typeface="仿宋_GB2312" panose="02010609030101010101" charset="-122"/>
          <a:sym typeface="仿宋_GB2312" panose="02010609030101010101"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endParaRPr kumimoji="1"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B631358-B564-934D-B0AA-F6B9774442E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日期占位符 4"/>
          <p:cNvSpPr>
            <a:spLocks noGrp="1"/>
          </p:cNvSpPr>
          <p:nvPr>
            <p:ph type="dt"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B631358-B564-934D-B0AA-F6B9774442EB}"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18604" y="66887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平行四边形 1"/>
          <p:cNvSpPr/>
          <p:nvPr userDrawn="1"/>
        </p:nvSpPr>
        <p:spPr>
          <a:xfrm>
            <a:off x="310896" y="329184"/>
            <a:ext cx="896112" cy="40233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 name="直线连接符 2"/>
          <p:cNvCxnSpPr/>
          <p:nvPr userDrawn="1"/>
        </p:nvCxnSpPr>
        <p:spPr>
          <a:xfrm>
            <a:off x="310896" y="749808"/>
            <a:ext cx="1150315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平行四边形 1"/>
          <p:cNvSpPr/>
          <p:nvPr userDrawn="1"/>
        </p:nvSpPr>
        <p:spPr>
          <a:xfrm>
            <a:off x="310896" y="329184"/>
            <a:ext cx="896112" cy="40233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 name="直线连接符 2"/>
          <p:cNvCxnSpPr/>
          <p:nvPr userDrawn="1"/>
        </p:nvCxnSpPr>
        <p:spPr>
          <a:xfrm>
            <a:off x="310896" y="749808"/>
            <a:ext cx="1150315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文本框 3"/>
          <p:cNvSpPr txBox="1"/>
          <p:nvPr userDrawn="1"/>
        </p:nvSpPr>
        <p:spPr>
          <a:xfrm>
            <a:off x="10974477" y="194917"/>
            <a:ext cx="949299" cy="646331"/>
          </a:xfrm>
          <a:prstGeom prst="rect">
            <a:avLst/>
          </a:prstGeom>
          <a:noFill/>
        </p:spPr>
        <p:txBody>
          <a:bodyPr wrap="none" rtlCol="0">
            <a:spAutoFit/>
          </a:bodyPr>
          <a:lstStyle/>
          <a:p>
            <a:r>
              <a:rPr kumimoji="1" lang="en-US" altLang="zh-CN" sz="3600" b="1" dirty="0">
                <a:solidFill>
                  <a:schemeClr val="accent4"/>
                </a:solidFill>
                <a:latin typeface="Agency FB" panose="020B0503020202020204" charset="0"/>
                <a:ea typeface="Agency FB" panose="020B0503020202020204" charset="0"/>
                <a:cs typeface="Agency FB" panose="020B0503020202020204" charset="0"/>
              </a:rPr>
              <a:t>LOGO</a:t>
            </a:r>
            <a:endParaRPr kumimoji="1" lang="zh-CN" altLang="en-US" sz="3600" b="1" dirty="0">
              <a:solidFill>
                <a:schemeClr val="accent4"/>
              </a:solidFill>
              <a:latin typeface="Agency FB" panose="020B0503020202020204" charset="0"/>
              <a:ea typeface="Agency FB" panose="020B0503020202020204" charset="0"/>
              <a:cs typeface="Agency FB" panose="020B0503020202020204" charset="0"/>
            </a:endParaRPr>
          </a:p>
        </p:txBody>
      </p:sp>
      <p:sp>
        <p:nvSpPr>
          <p:cNvPr id="5" name="任意形状 4"/>
          <p:cNvSpPr/>
          <p:nvPr userDrawn="1"/>
        </p:nvSpPr>
        <p:spPr>
          <a:xfrm>
            <a:off x="401782" y="6373092"/>
            <a:ext cx="11388436" cy="193963"/>
          </a:xfrm>
          <a:custGeom>
            <a:avLst/>
            <a:gdLst>
              <a:gd name="connsiteX0" fmla="*/ 0 w 11388436"/>
              <a:gd name="connsiteY0" fmla="*/ 193963 h 193963"/>
              <a:gd name="connsiteX1" fmla="*/ 1260764 w 11388436"/>
              <a:gd name="connsiteY1" fmla="*/ 193963 h 193963"/>
              <a:gd name="connsiteX2" fmla="*/ 1454727 w 11388436"/>
              <a:gd name="connsiteY2" fmla="*/ 0 h 193963"/>
              <a:gd name="connsiteX3" fmla="*/ 1648690 w 11388436"/>
              <a:gd name="connsiteY3" fmla="*/ 193963 h 193963"/>
              <a:gd name="connsiteX4" fmla="*/ 11388436 w 11388436"/>
              <a:gd name="connsiteY4" fmla="*/ 193963 h 19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8436" h="193963">
                <a:moveTo>
                  <a:pt x="0" y="193963"/>
                </a:moveTo>
                <a:lnTo>
                  <a:pt x="1260764" y="193963"/>
                </a:lnTo>
                <a:lnTo>
                  <a:pt x="1454727" y="0"/>
                </a:lnTo>
                <a:lnTo>
                  <a:pt x="1648690" y="193963"/>
                </a:lnTo>
                <a:lnTo>
                  <a:pt x="11388436" y="193963"/>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descr="C:\Users\Administrator\Desktop\其他\12345.png"/>
          <p:cNvPicPr>
            <a:picLocks noChangeAspect="1" noChangeArrowheads="1"/>
          </p:cNvPicPr>
          <p:nvPr userDrawn="1"/>
        </p:nvPicPr>
        <p:blipFill rotWithShape="1">
          <a:blip r:embed="rId18"/>
          <a:srcRect/>
          <a:stretch>
            <a:fillRect/>
          </a:stretch>
        </p:blipFill>
        <p:spPr bwMode="auto">
          <a:xfrm>
            <a:off x="0" y="-24063"/>
            <a:ext cx="12192000" cy="68820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tzsttj@163.co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6722" y="2048076"/>
            <a:ext cx="9205331" cy="5183944"/>
          </a:xfrm>
          <a:custGeom>
            <a:avLst/>
            <a:gdLst>
              <a:gd name="connsiteX0" fmla="*/ 0 w 9828174"/>
              <a:gd name="connsiteY0" fmla="*/ 0 h 5183944"/>
              <a:gd name="connsiteX1" fmla="*/ 9828174 w 9828174"/>
              <a:gd name="connsiteY1" fmla="*/ 0 h 5183944"/>
              <a:gd name="connsiteX2" fmla="*/ 9828174 w 9828174"/>
              <a:gd name="connsiteY2" fmla="*/ 5183944 h 5183944"/>
              <a:gd name="connsiteX3" fmla="*/ 0 w 9828174"/>
              <a:gd name="connsiteY3" fmla="*/ 5183944 h 5183944"/>
            </a:gdLst>
            <a:ahLst/>
            <a:cxnLst>
              <a:cxn ang="0">
                <a:pos x="connsiteX0" y="connsiteY0"/>
              </a:cxn>
              <a:cxn ang="0">
                <a:pos x="connsiteX1" y="connsiteY1"/>
              </a:cxn>
              <a:cxn ang="0">
                <a:pos x="connsiteX2" y="connsiteY2"/>
              </a:cxn>
              <a:cxn ang="0">
                <a:pos x="connsiteX3" y="connsiteY3"/>
              </a:cxn>
            </a:cxnLst>
            <a:rect l="l" t="t" r="r" b="b"/>
            <a:pathLst>
              <a:path w="9828174" h="5183944">
                <a:moveTo>
                  <a:pt x="0" y="0"/>
                </a:moveTo>
                <a:lnTo>
                  <a:pt x="9828174" y="0"/>
                </a:lnTo>
                <a:lnTo>
                  <a:pt x="9828174" y="5183944"/>
                </a:lnTo>
                <a:lnTo>
                  <a:pt x="0" y="5183944"/>
                </a:lnTo>
                <a:close/>
              </a:path>
            </a:pathLst>
          </a:custGeom>
          <a:effectLst>
            <a:outerShdw blurRad="393700" dist="76200" dir="13500000" algn="br" rotWithShape="0">
              <a:prstClr val="black">
                <a:alpha val="13000"/>
              </a:prstClr>
            </a:outerShdw>
          </a:effectLst>
        </p:spPr>
      </p:pic>
      <p:sp>
        <p:nvSpPr>
          <p:cNvPr id="49" name="任意形状 48"/>
          <p:cNvSpPr/>
          <p:nvPr/>
        </p:nvSpPr>
        <p:spPr>
          <a:xfrm flipH="1">
            <a:off x="7216345" y="4415382"/>
            <a:ext cx="4975655" cy="2765233"/>
          </a:xfrm>
          <a:custGeom>
            <a:avLst/>
            <a:gdLst>
              <a:gd name="connsiteX0" fmla="*/ 0 w 4975655"/>
              <a:gd name="connsiteY0" fmla="*/ 0 h 2765233"/>
              <a:gd name="connsiteX1" fmla="*/ 0 w 4975655"/>
              <a:gd name="connsiteY1" fmla="*/ 2765233 h 2765233"/>
              <a:gd name="connsiteX2" fmla="*/ 4975655 w 4975655"/>
              <a:gd name="connsiteY2" fmla="*/ 2765233 h 2765233"/>
            </a:gdLst>
            <a:ahLst/>
            <a:cxnLst>
              <a:cxn ang="0">
                <a:pos x="connsiteX0" y="connsiteY0"/>
              </a:cxn>
              <a:cxn ang="0">
                <a:pos x="connsiteX1" y="connsiteY1"/>
              </a:cxn>
              <a:cxn ang="0">
                <a:pos x="connsiteX2" y="connsiteY2"/>
              </a:cxn>
            </a:cxnLst>
            <a:rect l="l" t="t" r="r" b="b"/>
            <a:pathLst>
              <a:path w="4975655" h="2765233">
                <a:moveTo>
                  <a:pt x="0" y="0"/>
                </a:moveTo>
                <a:lnTo>
                  <a:pt x="0" y="2765233"/>
                </a:lnTo>
                <a:lnTo>
                  <a:pt x="4975655" y="2765233"/>
                </a:lnTo>
                <a:close/>
              </a:path>
            </a:pathLst>
          </a:custGeom>
          <a:solidFill>
            <a:srgbClr val="2D678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620348" y="1175656"/>
            <a:ext cx="10895330" cy="1938020"/>
          </a:xfrm>
          <a:prstGeom prst="rect">
            <a:avLst/>
          </a:prstGeom>
          <a:noFill/>
        </p:spPr>
        <p:txBody>
          <a:bodyPr wrap="none" rtlCol="0">
            <a:spAutoFit/>
          </a:bodyPr>
          <a:lstStyle/>
          <a:p>
            <a:pPr algn="ctr"/>
            <a:r>
              <a:rPr lang="zh-CN" altLang="zh-CN" sz="6000" b="1" cap="all" dirty="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滕州</a:t>
            </a:r>
            <a:r>
              <a:rPr lang="zh-CN" altLang="zh-CN" sz="6000" b="1" cap="all" dirty="0" smtClean="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市</a:t>
            </a:r>
            <a:r>
              <a:rPr lang="zh-CN" altLang="en-US" sz="6000" b="1" cap="all" dirty="0" smtClean="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统计</a:t>
            </a:r>
            <a:r>
              <a:rPr lang="zh-CN" altLang="zh-CN" sz="6000" b="1" cap="all" dirty="0" smtClean="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局</a:t>
            </a:r>
            <a:r>
              <a:rPr lang="en-US" altLang="zh-CN" sz="6000" b="1" cap="all" dirty="0" smtClean="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2024</a:t>
            </a:r>
            <a:r>
              <a:rPr lang="zh-CN" altLang="zh-CN" sz="6000" b="1" cap="all" dirty="0" smtClean="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年</a:t>
            </a:r>
            <a:endParaRPr lang="en-US" altLang="zh-CN" sz="6000" b="1" cap="all" dirty="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endParaRPr>
          </a:p>
          <a:p>
            <a:pPr algn="ctr"/>
            <a:r>
              <a:rPr lang="zh-CN" altLang="zh-CN" sz="6000" b="1" cap="all" dirty="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政府信息公开工作年度报告</a:t>
            </a:r>
            <a:r>
              <a:rPr lang="zh-CN" altLang="en-US" sz="6000" b="1" cap="all" dirty="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rPr>
              <a:t>解读</a:t>
            </a:r>
            <a:endParaRPr lang="zh-CN" altLang="zh-CN" sz="6000" b="1" cap="all" dirty="0">
              <a:ln w="0"/>
              <a:solidFill>
                <a:schemeClr val="accent1">
                  <a:lumMod val="75000"/>
                </a:schemeClr>
              </a:solidFill>
              <a:effectLst>
                <a:reflection blurRad="12700" stA="50000" endPos="50000" dist="5000" dir="5400000" sy="-100000" rotWithShape="0"/>
              </a:effectLst>
              <a:latin typeface="方正粗黑宋简体" panose="02000000000000000000" pitchFamily="2" charset="-122"/>
              <a:ea typeface="方正粗黑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screen"/>
          <a:srcRect/>
          <a:stretch>
            <a:fillRect/>
          </a:stretch>
        </p:blipFill>
        <p:spPr>
          <a:xfrm>
            <a:off x="4199890" y="980440"/>
            <a:ext cx="8373110" cy="1472565"/>
          </a:xfrm>
          <a:prstGeom prst="trapezoid">
            <a:avLst/>
          </a:prstGeom>
        </p:spPr>
      </p:pic>
      <p:sp>
        <p:nvSpPr>
          <p:cNvPr id="57" name="任意形状 56"/>
          <p:cNvSpPr/>
          <p:nvPr/>
        </p:nvSpPr>
        <p:spPr>
          <a:xfrm flipH="1" flipV="1">
            <a:off x="0" y="2926419"/>
            <a:ext cx="7022264" cy="2042663"/>
          </a:xfrm>
          <a:custGeom>
            <a:avLst/>
            <a:gdLst>
              <a:gd name="connsiteX0" fmla="*/ 7022264 w 7022264"/>
              <a:gd name="connsiteY0" fmla="*/ 2042663 h 2042663"/>
              <a:gd name="connsiteX1" fmla="*/ 0 w 7022264"/>
              <a:gd name="connsiteY1" fmla="*/ 2042663 h 2042663"/>
              <a:gd name="connsiteX2" fmla="*/ 1030973 w 7022264"/>
              <a:gd name="connsiteY2" fmla="*/ 0 h 2042663"/>
              <a:gd name="connsiteX3" fmla="*/ 7022264 w 7022264"/>
              <a:gd name="connsiteY3" fmla="*/ 0 h 2042663"/>
            </a:gdLst>
            <a:ahLst/>
            <a:cxnLst>
              <a:cxn ang="0">
                <a:pos x="connsiteX0" y="connsiteY0"/>
              </a:cxn>
              <a:cxn ang="0">
                <a:pos x="connsiteX1" y="connsiteY1"/>
              </a:cxn>
              <a:cxn ang="0">
                <a:pos x="connsiteX2" y="connsiteY2"/>
              </a:cxn>
              <a:cxn ang="0">
                <a:pos x="connsiteX3" y="connsiteY3"/>
              </a:cxn>
            </a:cxnLst>
            <a:rect l="l" t="t" r="r" b="b"/>
            <a:pathLst>
              <a:path w="7022264" h="2042663">
                <a:moveTo>
                  <a:pt x="7022264" y="2042663"/>
                </a:moveTo>
                <a:lnTo>
                  <a:pt x="0" y="2042663"/>
                </a:lnTo>
                <a:lnTo>
                  <a:pt x="1030973" y="0"/>
                </a:lnTo>
                <a:lnTo>
                  <a:pt x="7022264" y="0"/>
                </a:ln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任意形状 47"/>
          <p:cNvSpPr/>
          <p:nvPr/>
        </p:nvSpPr>
        <p:spPr>
          <a:xfrm flipV="1">
            <a:off x="-609600" y="2176410"/>
            <a:ext cx="13382625" cy="2508130"/>
          </a:xfrm>
          <a:custGeom>
            <a:avLst/>
            <a:gdLst>
              <a:gd name="connsiteX0" fmla="*/ 0 w 10006641"/>
              <a:gd name="connsiteY0" fmla="*/ 2508130 h 2508130"/>
              <a:gd name="connsiteX1" fmla="*/ 10006641 w 10006641"/>
              <a:gd name="connsiteY1" fmla="*/ 2508130 h 2508130"/>
              <a:gd name="connsiteX2" fmla="*/ 8740738 w 10006641"/>
              <a:gd name="connsiteY2" fmla="*/ 0 h 2508130"/>
              <a:gd name="connsiteX3" fmla="*/ 0 w 10006641"/>
              <a:gd name="connsiteY3" fmla="*/ 0 h 2508130"/>
            </a:gdLst>
            <a:ahLst/>
            <a:cxnLst>
              <a:cxn ang="0">
                <a:pos x="connsiteX0" y="connsiteY0"/>
              </a:cxn>
              <a:cxn ang="0">
                <a:pos x="connsiteX1" y="connsiteY1"/>
              </a:cxn>
              <a:cxn ang="0">
                <a:pos x="connsiteX2" y="connsiteY2"/>
              </a:cxn>
              <a:cxn ang="0">
                <a:pos x="connsiteX3" y="connsiteY3"/>
              </a:cxn>
            </a:cxnLst>
            <a:rect l="l" t="t" r="r" b="b"/>
            <a:pathLst>
              <a:path w="10006641" h="2508130">
                <a:moveTo>
                  <a:pt x="0" y="2508130"/>
                </a:moveTo>
                <a:lnTo>
                  <a:pt x="10006641" y="2508130"/>
                </a:lnTo>
                <a:lnTo>
                  <a:pt x="8740738"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37927" y="2266139"/>
            <a:ext cx="862737" cy="2215991"/>
          </a:xfrm>
          <a:prstGeom prst="rect">
            <a:avLst/>
          </a:prstGeom>
          <a:noFill/>
        </p:spPr>
        <p:txBody>
          <a:bodyPr wrap="none" rtlCol="0">
            <a:spAutoFit/>
          </a:bodyPr>
          <a:lstStyle/>
          <a:p>
            <a:r>
              <a:rPr kumimoji="1" lang="en-US" altLang="zh-CN" sz="13800" dirty="0" smtClean="0">
                <a:solidFill>
                  <a:schemeClr val="bg1"/>
                </a:solidFill>
                <a:latin typeface="Agency FB" panose="020B0503020202020204" charset="0"/>
                <a:ea typeface="Agency FB" panose="020B0503020202020204" charset="0"/>
                <a:cs typeface="Agency FB" panose="020B0503020202020204" charset="0"/>
              </a:rPr>
              <a:t>4</a:t>
            </a:r>
            <a:endParaRPr kumimoji="1" lang="zh-CN" altLang="en-US" sz="13800" dirty="0">
              <a:solidFill>
                <a:schemeClr val="bg1"/>
              </a:solidFill>
              <a:latin typeface="Agency FB" panose="020B0503020202020204" charset="0"/>
              <a:ea typeface="Agency FB" panose="020B0503020202020204" charset="0"/>
              <a:cs typeface="Agency FB" panose="020B0503020202020204" charset="0"/>
            </a:endParaRPr>
          </a:p>
        </p:txBody>
      </p:sp>
      <p:sp>
        <p:nvSpPr>
          <p:cNvPr id="58" name="文本框 57"/>
          <p:cNvSpPr txBox="1"/>
          <p:nvPr/>
        </p:nvSpPr>
        <p:spPr>
          <a:xfrm>
            <a:off x="1237757" y="2926419"/>
            <a:ext cx="10649069" cy="830997"/>
          </a:xfrm>
          <a:prstGeom prst="rect">
            <a:avLst/>
          </a:prstGeom>
          <a:noFill/>
        </p:spPr>
        <p:txBody>
          <a:bodyPr wrap="none" rtlCol="0">
            <a:spAutoFit/>
          </a:bodyPr>
          <a:lstStyle/>
          <a:p>
            <a:r>
              <a:rPr kumimoji="1"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政府信息公开行政复议、行政诉讼情况</a:t>
            </a:r>
            <a:endPar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0" y="5416800"/>
            <a:ext cx="12192000" cy="1564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785495" y="1358265"/>
          <a:ext cx="10620375" cy="4852670"/>
        </p:xfrm>
        <a:graphic>
          <a:graphicData uri="http://schemas.openxmlformats.org/drawingml/2006/table">
            <a:tbl>
              <a:tblPr firstRow="1" firstCol="1" bandRow="1">
                <a:tableStyleId>{5C22544A-7EE6-4342-B048-85BDC9FD1C3A}</a:tableStyleId>
              </a:tblPr>
              <a:tblGrid>
                <a:gridCol w="708025"/>
                <a:gridCol w="708025"/>
                <a:gridCol w="708025"/>
                <a:gridCol w="708025"/>
                <a:gridCol w="708025"/>
                <a:gridCol w="708025"/>
                <a:gridCol w="708025"/>
                <a:gridCol w="708025"/>
                <a:gridCol w="708025"/>
                <a:gridCol w="708025"/>
                <a:gridCol w="708025"/>
                <a:gridCol w="708025"/>
                <a:gridCol w="708025"/>
                <a:gridCol w="708025"/>
                <a:gridCol w="708025"/>
              </a:tblGrid>
              <a:tr h="955675">
                <a:tc gridSpan="5">
                  <a:txBody>
                    <a:bodyPr/>
                    <a:lstStyle/>
                    <a:p>
                      <a:pPr indent="0" algn="ctr" fontAlgn="auto">
                        <a:lnSpc>
                          <a:spcPct val="100000"/>
                        </a:lnSpc>
                        <a:spcAft>
                          <a:spcPts val="1100"/>
                        </a:spcAft>
                      </a:pPr>
                      <a:r>
                        <a:rPr lang="zh-CN" sz="2400" kern="0" dirty="0">
                          <a:effectLst/>
                        </a:rPr>
                        <a:t>行政复议</a:t>
                      </a:r>
                      <a:endParaRPr lang="zh-CN" sz="2400" kern="0" dirty="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hMerge="1">
                  <a:tcPr/>
                </a:tc>
                <a:tc hMerge="1">
                  <a:tcPr/>
                </a:tc>
                <a:tc hMerge="1">
                  <a:tcPr/>
                </a:tc>
                <a:tc gridSpan="10">
                  <a:txBody>
                    <a:bodyPr/>
                    <a:lstStyle/>
                    <a:p>
                      <a:pPr indent="0" algn="ctr" fontAlgn="auto" latinLnBrk="1">
                        <a:lnSpc>
                          <a:spcPct val="100000"/>
                        </a:lnSpc>
                        <a:spcAft>
                          <a:spcPts val="1100"/>
                        </a:spcAft>
                      </a:pPr>
                      <a:r>
                        <a:rPr lang="zh-CN" sz="2400" kern="0" dirty="0">
                          <a:effectLst/>
                        </a:rPr>
                        <a:t>行政诉讼</a:t>
                      </a:r>
                      <a:endParaRPr lang="zh-CN" sz="2400" kern="0" dirty="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hMerge="1">
                  <a:tcPr/>
                </a:tc>
                <a:tc hMerge="1">
                  <a:tcPr/>
                </a:tc>
                <a:tc hMerge="1">
                  <a:tcPr/>
                </a:tc>
                <a:tc hMerge="1">
                  <a:tcPr/>
                </a:tc>
                <a:tc hMerge="1">
                  <a:tcPr/>
                </a:tc>
                <a:tc hMerge="1">
                  <a:tcPr/>
                </a:tc>
                <a:tc hMerge="1">
                  <a:tcPr/>
                </a:tc>
                <a:tc hMerge="1">
                  <a:tcPr/>
                </a:tc>
              </a:tr>
              <a:tr h="955040">
                <a:tc rowSpan="2">
                  <a:txBody>
                    <a:bodyPr/>
                    <a:lstStyle/>
                    <a:p>
                      <a:pPr indent="0" algn="ctr" fontAlgn="auto">
                        <a:lnSpc>
                          <a:spcPct val="100000"/>
                        </a:lnSpc>
                        <a:spcAft>
                          <a:spcPts val="1100"/>
                        </a:spcAft>
                      </a:pPr>
                      <a:r>
                        <a:rPr lang="zh-CN" sz="2400" kern="0">
                          <a:effectLst/>
                        </a:rPr>
                        <a:t>结果维持</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rowSpan="2">
                  <a:txBody>
                    <a:bodyPr/>
                    <a:lstStyle/>
                    <a:p>
                      <a:pPr indent="0" algn="ctr" fontAlgn="auto" latinLnBrk="1">
                        <a:lnSpc>
                          <a:spcPct val="100000"/>
                        </a:lnSpc>
                        <a:spcAft>
                          <a:spcPts val="1100"/>
                        </a:spcAft>
                      </a:pPr>
                      <a:r>
                        <a:rPr lang="zh-CN" sz="2400" kern="0">
                          <a:effectLst/>
                        </a:rPr>
                        <a:t>结果纠正</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rowSpan="2">
                  <a:txBody>
                    <a:bodyPr/>
                    <a:lstStyle/>
                    <a:p>
                      <a:pPr indent="0" algn="ctr" fontAlgn="auto" latinLnBrk="1">
                        <a:lnSpc>
                          <a:spcPct val="100000"/>
                        </a:lnSpc>
                        <a:spcAft>
                          <a:spcPts val="1100"/>
                        </a:spcAft>
                      </a:pPr>
                      <a:r>
                        <a:rPr lang="zh-CN" sz="2400" kern="0">
                          <a:effectLst/>
                        </a:rPr>
                        <a:t>其他结果</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rowSpan="2">
                  <a:txBody>
                    <a:bodyPr/>
                    <a:lstStyle/>
                    <a:p>
                      <a:pPr indent="0" algn="ctr" fontAlgn="auto" latinLnBrk="1">
                        <a:lnSpc>
                          <a:spcPct val="100000"/>
                        </a:lnSpc>
                        <a:spcAft>
                          <a:spcPts val="1100"/>
                        </a:spcAft>
                      </a:pPr>
                      <a:r>
                        <a:rPr lang="zh-CN" sz="2400" kern="0">
                          <a:effectLst/>
                        </a:rPr>
                        <a:t>尚未审结</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rowSpan="2">
                  <a:txBody>
                    <a:bodyPr/>
                    <a:lstStyle/>
                    <a:p>
                      <a:pPr indent="0" algn="ctr" fontAlgn="auto" latinLnBrk="1">
                        <a:lnSpc>
                          <a:spcPct val="100000"/>
                        </a:lnSpc>
                        <a:spcAft>
                          <a:spcPts val="1100"/>
                        </a:spcAft>
                      </a:pPr>
                      <a:r>
                        <a:rPr lang="zh-CN" sz="2400" kern="0">
                          <a:effectLst/>
                        </a:rPr>
                        <a:t>总计</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gridSpan="5">
                  <a:txBody>
                    <a:bodyPr/>
                    <a:lstStyle/>
                    <a:p>
                      <a:pPr indent="0" algn="ctr" fontAlgn="auto" latinLnBrk="1">
                        <a:lnSpc>
                          <a:spcPct val="100000"/>
                        </a:lnSpc>
                        <a:spcAft>
                          <a:spcPts val="1100"/>
                        </a:spcAft>
                      </a:pPr>
                      <a:r>
                        <a:rPr lang="zh-CN" sz="2400" kern="0">
                          <a:effectLst/>
                        </a:rPr>
                        <a:t>未经复议直接起诉</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hMerge="1">
                  <a:tcPr/>
                </a:tc>
                <a:tc hMerge="1">
                  <a:tcPr/>
                </a:tc>
                <a:tc hMerge="1">
                  <a:tcPr/>
                </a:tc>
                <a:tc gridSpan="5">
                  <a:txBody>
                    <a:bodyPr/>
                    <a:lstStyle/>
                    <a:p>
                      <a:pPr indent="0" algn="ctr" fontAlgn="auto" latinLnBrk="1">
                        <a:lnSpc>
                          <a:spcPct val="100000"/>
                        </a:lnSpc>
                        <a:spcAft>
                          <a:spcPts val="1100"/>
                        </a:spcAft>
                      </a:pPr>
                      <a:r>
                        <a:rPr lang="zh-CN" sz="2400" kern="0">
                          <a:effectLst/>
                        </a:rPr>
                        <a:t>复议后起诉</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hMerge="1">
                  <a:tcPr/>
                </a:tc>
                <a:tc hMerge="1">
                  <a:tcPr/>
                </a:tc>
                <a:tc hMerge="1">
                  <a:tcPr/>
                </a:tc>
              </a:tr>
              <a:tr h="1986280">
                <a:tc vMerge="1">
                  <a:tcPr/>
                </a:tc>
                <a:tc vMerge="1">
                  <a:tcPr/>
                </a:tc>
                <a:tc vMerge="1">
                  <a:tcPr/>
                </a:tc>
                <a:tc vMerge="1">
                  <a:tcPr/>
                </a:tc>
                <a:tc vMerge="1">
                  <a:tcPr/>
                </a:tc>
                <a:tc>
                  <a:txBody>
                    <a:bodyPr/>
                    <a:lstStyle/>
                    <a:p>
                      <a:pPr indent="0" algn="ctr" fontAlgn="auto" latinLnBrk="1">
                        <a:lnSpc>
                          <a:spcPct val="100000"/>
                        </a:lnSpc>
                        <a:spcAft>
                          <a:spcPts val="1100"/>
                        </a:spcAft>
                      </a:pPr>
                      <a:r>
                        <a:rPr lang="zh-CN" sz="2400" kern="0">
                          <a:effectLst/>
                        </a:rPr>
                        <a:t>结果维持</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结果纠正</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其他结果</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尚未审结</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总计</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结果维持</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结果纠正</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其他结果</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尚未审结</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zh-CN" sz="2400" kern="0">
                          <a:effectLst/>
                        </a:rPr>
                        <a:t>总计</a:t>
                      </a:r>
                      <a:endParaRPr lang="zh-CN" sz="2400" kern="0">
                        <a:effectLst/>
                        <a:latin typeface="Calibri" panose="020F0502020204030204"/>
                        <a:ea typeface="宋体" panose="02010600030101010101" pitchFamily="2" charset="-122"/>
                        <a:cs typeface="Times New Roman" panose="02020603050405020304"/>
                      </a:endParaRPr>
                    </a:p>
                  </a:txBody>
                  <a:tcPr marL="0" marR="0" marT="0" marB="0" anchor="ctr"/>
                </a:tc>
              </a:tr>
              <a:tr h="955675">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a:effectLst/>
                        </a:rPr>
                        <a:t>0</a:t>
                      </a:r>
                      <a:endParaRPr lang="en-US" sz="2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indent="0" algn="ctr" fontAlgn="auto" latinLnBrk="1">
                        <a:lnSpc>
                          <a:spcPct val="100000"/>
                        </a:lnSpc>
                        <a:spcAft>
                          <a:spcPts val="1100"/>
                        </a:spcAft>
                      </a:pPr>
                      <a:r>
                        <a:rPr lang="en-US" sz="2400" kern="0" dirty="0">
                          <a:effectLst/>
                        </a:rPr>
                        <a:t>0</a:t>
                      </a:r>
                      <a:endParaRPr lang="en-US" sz="2400" kern="0" dirty="0">
                        <a:effectLst/>
                        <a:latin typeface="Calibri" panose="020F0502020204030204"/>
                        <a:ea typeface="宋体" panose="02010600030101010101" pitchFamily="2" charset="-122"/>
                        <a:cs typeface="Times New Roman" panose="02020603050405020304"/>
                      </a:endParaRPr>
                    </a:p>
                  </a:txBody>
                  <a:tcPr marL="0" marR="0" marT="0" marB="0" anchor="ctr"/>
                </a:tc>
              </a:tr>
            </a:tbl>
          </a:graphicData>
        </a:graphic>
      </p:graphicFrame>
      <p:sp>
        <p:nvSpPr>
          <p:cNvPr id="70" name="文本框 69"/>
          <p:cNvSpPr txBox="1"/>
          <p:nvPr/>
        </p:nvSpPr>
        <p:spPr>
          <a:xfrm rot="21574101">
            <a:off x="392211" y="289467"/>
            <a:ext cx="774700" cy="521970"/>
          </a:xfrm>
          <a:prstGeom prst="rect">
            <a:avLst/>
          </a:prstGeom>
          <a:noFill/>
        </p:spPr>
        <p:txBody>
          <a:bodyPr wrap="none" rtlCol="0">
            <a:spAutoFit/>
          </a:bodyPr>
          <a:p>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r>
              <a:rPr kumimoji="1" lang="zh-CN" altLang="en-US"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四</a:t>
            </a:r>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4" name="文本框 3"/>
          <p:cNvSpPr txBox="1"/>
          <p:nvPr/>
        </p:nvSpPr>
        <p:spPr>
          <a:xfrm>
            <a:off x="1371600" y="263157"/>
            <a:ext cx="6228080" cy="521970"/>
          </a:xfrm>
          <a:prstGeom prst="rect">
            <a:avLst/>
          </a:prstGeom>
          <a:noFill/>
        </p:spPr>
        <p:txBody>
          <a:bodyPr wrap="none" rtlCol="0">
            <a:spAutoFit/>
          </a:bodyPr>
          <a:p>
            <a:pPr algn="l">
              <a:buClrTx/>
              <a:buSzTx/>
              <a:buNone/>
            </a:pPr>
            <a:r>
              <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sym typeface="+mn-ea"/>
              </a:rPr>
              <a:t>政府信息公开行政复议、行政诉讼情况</a:t>
            </a:r>
            <a:endPar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screen"/>
          <a:srcRect/>
          <a:stretch>
            <a:fillRect/>
          </a:stretch>
        </p:blipFill>
        <p:spPr>
          <a:xfrm>
            <a:off x="4199890" y="980440"/>
            <a:ext cx="8373110" cy="1472565"/>
          </a:xfrm>
          <a:prstGeom prst="trapezoid">
            <a:avLst/>
          </a:prstGeom>
        </p:spPr>
      </p:pic>
      <p:sp>
        <p:nvSpPr>
          <p:cNvPr id="57" name="任意形状 56"/>
          <p:cNvSpPr/>
          <p:nvPr/>
        </p:nvSpPr>
        <p:spPr>
          <a:xfrm flipH="1" flipV="1">
            <a:off x="0" y="2926419"/>
            <a:ext cx="7022264" cy="2042663"/>
          </a:xfrm>
          <a:custGeom>
            <a:avLst/>
            <a:gdLst>
              <a:gd name="connsiteX0" fmla="*/ 7022264 w 7022264"/>
              <a:gd name="connsiteY0" fmla="*/ 2042663 h 2042663"/>
              <a:gd name="connsiteX1" fmla="*/ 0 w 7022264"/>
              <a:gd name="connsiteY1" fmla="*/ 2042663 h 2042663"/>
              <a:gd name="connsiteX2" fmla="*/ 1030973 w 7022264"/>
              <a:gd name="connsiteY2" fmla="*/ 0 h 2042663"/>
              <a:gd name="connsiteX3" fmla="*/ 7022264 w 7022264"/>
              <a:gd name="connsiteY3" fmla="*/ 0 h 2042663"/>
            </a:gdLst>
            <a:ahLst/>
            <a:cxnLst>
              <a:cxn ang="0">
                <a:pos x="connsiteX0" y="connsiteY0"/>
              </a:cxn>
              <a:cxn ang="0">
                <a:pos x="connsiteX1" y="connsiteY1"/>
              </a:cxn>
              <a:cxn ang="0">
                <a:pos x="connsiteX2" y="connsiteY2"/>
              </a:cxn>
              <a:cxn ang="0">
                <a:pos x="connsiteX3" y="connsiteY3"/>
              </a:cxn>
            </a:cxnLst>
            <a:rect l="l" t="t" r="r" b="b"/>
            <a:pathLst>
              <a:path w="7022264" h="2042663">
                <a:moveTo>
                  <a:pt x="7022264" y="2042663"/>
                </a:moveTo>
                <a:lnTo>
                  <a:pt x="0" y="2042663"/>
                </a:lnTo>
                <a:lnTo>
                  <a:pt x="1030973" y="0"/>
                </a:lnTo>
                <a:lnTo>
                  <a:pt x="7022264" y="0"/>
                </a:ln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任意形状 47"/>
          <p:cNvSpPr/>
          <p:nvPr/>
        </p:nvSpPr>
        <p:spPr>
          <a:xfrm flipV="1">
            <a:off x="-609600" y="2176410"/>
            <a:ext cx="13382625" cy="2508130"/>
          </a:xfrm>
          <a:custGeom>
            <a:avLst/>
            <a:gdLst>
              <a:gd name="connsiteX0" fmla="*/ 0 w 10006641"/>
              <a:gd name="connsiteY0" fmla="*/ 2508130 h 2508130"/>
              <a:gd name="connsiteX1" fmla="*/ 10006641 w 10006641"/>
              <a:gd name="connsiteY1" fmla="*/ 2508130 h 2508130"/>
              <a:gd name="connsiteX2" fmla="*/ 8740738 w 10006641"/>
              <a:gd name="connsiteY2" fmla="*/ 0 h 2508130"/>
              <a:gd name="connsiteX3" fmla="*/ 0 w 10006641"/>
              <a:gd name="connsiteY3" fmla="*/ 0 h 2508130"/>
            </a:gdLst>
            <a:ahLst/>
            <a:cxnLst>
              <a:cxn ang="0">
                <a:pos x="connsiteX0" y="connsiteY0"/>
              </a:cxn>
              <a:cxn ang="0">
                <a:pos x="connsiteX1" y="connsiteY1"/>
              </a:cxn>
              <a:cxn ang="0">
                <a:pos x="connsiteX2" y="connsiteY2"/>
              </a:cxn>
              <a:cxn ang="0">
                <a:pos x="connsiteX3" y="connsiteY3"/>
              </a:cxn>
            </a:cxnLst>
            <a:rect l="l" t="t" r="r" b="b"/>
            <a:pathLst>
              <a:path w="10006641" h="2508130">
                <a:moveTo>
                  <a:pt x="0" y="2508130"/>
                </a:moveTo>
                <a:lnTo>
                  <a:pt x="10006641" y="2508130"/>
                </a:lnTo>
                <a:lnTo>
                  <a:pt x="8740738"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37927" y="2266139"/>
            <a:ext cx="912429" cy="2215991"/>
          </a:xfrm>
          <a:prstGeom prst="rect">
            <a:avLst/>
          </a:prstGeom>
          <a:noFill/>
        </p:spPr>
        <p:txBody>
          <a:bodyPr wrap="none" rtlCol="0">
            <a:spAutoFit/>
          </a:bodyPr>
          <a:lstStyle/>
          <a:p>
            <a:r>
              <a:rPr kumimoji="1" lang="en-US" altLang="zh-CN" sz="13800" dirty="0" smtClean="0">
                <a:solidFill>
                  <a:schemeClr val="bg1"/>
                </a:solidFill>
                <a:latin typeface="Agency FB" panose="020B0503020202020204" charset="0"/>
                <a:ea typeface="Agency FB" panose="020B0503020202020204" charset="0"/>
                <a:cs typeface="Agency FB" panose="020B0503020202020204" charset="0"/>
              </a:rPr>
              <a:t>5</a:t>
            </a:r>
            <a:endParaRPr kumimoji="1" lang="zh-CN" altLang="en-US" sz="13800" dirty="0">
              <a:solidFill>
                <a:schemeClr val="bg1"/>
              </a:solidFill>
              <a:latin typeface="Agency FB" panose="020B0503020202020204" charset="0"/>
              <a:ea typeface="Agency FB" panose="020B0503020202020204" charset="0"/>
              <a:cs typeface="Agency FB" panose="020B0503020202020204" charset="0"/>
            </a:endParaRPr>
          </a:p>
        </p:txBody>
      </p:sp>
      <p:sp>
        <p:nvSpPr>
          <p:cNvPr id="58" name="文本框 57"/>
          <p:cNvSpPr txBox="1"/>
          <p:nvPr/>
        </p:nvSpPr>
        <p:spPr>
          <a:xfrm>
            <a:off x="1237757" y="2926419"/>
            <a:ext cx="7571303" cy="830997"/>
          </a:xfrm>
          <a:prstGeom prst="rect">
            <a:avLst/>
          </a:prstGeom>
          <a:noFill/>
        </p:spPr>
        <p:txBody>
          <a:bodyPr wrap="none" rtlCol="0">
            <a:spAutoFit/>
          </a:bodyPr>
          <a:lstStyle/>
          <a:p>
            <a:r>
              <a:rPr kumimoji="1"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存在的主要问题及改进情况</a:t>
            </a:r>
            <a:endPar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0" y="5416800"/>
            <a:ext cx="12192000" cy="1564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custDataLst>
              <p:tags r:id="rId1"/>
            </p:custDataLst>
          </p:nvPr>
        </p:nvSpPr>
        <p:spPr>
          <a:xfrm>
            <a:off x="125095" y="1243965"/>
            <a:ext cx="2002790" cy="521970"/>
          </a:xfrm>
          <a:prstGeom prst="rect">
            <a:avLst/>
          </a:prstGeom>
          <a:noFill/>
        </p:spPr>
        <p:txBody>
          <a:bodyPr wrap="square" rtlCol="0">
            <a:spAutoFit/>
          </a:bodyPr>
          <a:lstStyle/>
          <a:p>
            <a:r>
              <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rPr>
              <a:t>存在问题：</a:t>
            </a:r>
            <a:endParaRPr kumimoji="1" lang="en-US" altLang="zh-CN" sz="2800" dirty="0">
              <a:solidFill>
                <a:schemeClr val="accent4"/>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9" name="文本框 32"/>
          <p:cNvSpPr txBox="1"/>
          <p:nvPr>
            <p:custDataLst>
              <p:tags r:id="rId2"/>
            </p:custDataLst>
          </p:nvPr>
        </p:nvSpPr>
        <p:spPr>
          <a:xfrm>
            <a:off x="0" y="4438650"/>
            <a:ext cx="2065655" cy="521970"/>
          </a:xfrm>
          <a:prstGeom prst="rect">
            <a:avLst/>
          </a:prstGeom>
          <a:noFill/>
        </p:spPr>
        <p:txBody>
          <a:bodyPr wrap="square" rtlCol="0">
            <a:spAutoFit/>
          </a:bodyPr>
          <a:lstStyle/>
          <a:p>
            <a:r>
              <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rPr>
              <a:t>改进措施：</a:t>
            </a:r>
            <a:endParaRPr kumimoji="1" lang="en-US" altLang="zh-CN" sz="2800" dirty="0">
              <a:solidFill>
                <a:schemeClr val="accent4"/>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3" name="文本框 2"/>
          <p:cNvSpPr txBox="1"/>
          <p:nvPr>
            <p:custDataLst>
              <p:tags r:id="rId3"/>
            </p:custDataLst>
          </p:nvPr>
        </p:nvSpPr>
        <p:spPr>
          <a:xfrm>
            <a:off x="1917065" y="1243965"/>
            <a:ext cx="10063480" cy="1527810"/>
          </a:xfrm>
          <a:prstGeom prst="rect">
            <a:avLst/>
          </a:prstGeom>
        </p:spPr>
        <p:txBody>
          <a:bodyPr>
            <a:noAutofit/>
          </a:bodyPr>
          <a:p>
            <a:pPr indent="0" algn="just" defTabSz="266700" fontAlgn="auto">
              <a:lnSpc>
                <a:spcPts val="3000"/>
              </a:lnSpc>
              <a:spcBef>
                <a:spcPct val="0"/>
              </a:spcBef>
              <a:spcAft>
                <a:spcPct val="0"/>
              </a:spcAft>
            </a:pPr>
            <a:r>
              <a:rPr lang="zh-CN" altLang="zh-CN" sz="2400" b="1" dirty="0">
                <a:latin typeface="方正小标宋简体" panose="02010601030101010101" charset="-122"/>
                <a:ea typeface="方正小标宋简体" panose="02010601030101010101" charset="-122"/>
                <a:cs typeface="+mn-ea"/>
              </a:rPr>
              <a:t>一是宣传力度不够。</a:t>
            </a:r>
            <a:r>
              <a:rPr lang="zh-CN" altLang="zh-CN" sz="2400" dirty="0">
                <a:latin typeface="方正小标宋简体" panose="02010601030101010101" charset="-122"/>
                <a:ea typeface="方正小标宋简体" panose="02010601030101010101" charset="-122"/>
                <a:cs typeface="+mn-ea"/>
              </a:rPr>
              <a:t>公众对统计局政务公开的知晓度和关注度不高。</a:t>
            </a:r>
            <a:endParaRPr lang="zh-CN" altLang="zh-CN" sz="2400" dirty="0">
              <a:latin typeface="方正小标宋简体" panose="02010601030101010101" charset="-122"/>
              <a:ea typeface="方正小标宋简体" panose="02010601030101010101" charset="-122"/>
              <a:cs typeface="+mn-ea"/>
            </a:endParaRPr>
          </a:p>
          <a:p>
            <a:pPr indent="0" algn="just" defTabSz="266700" fontAlgn="auto">
              <a:lnSpc>
                <a:spcPts val="3000"/>
              </a:lnSpc>
              <a:spcBef>
                <a:spcPct val="0"/>
              </a:spcBef>
              <a:spcAft>
                <a:spcPct val="0"/>
              </a:spcAft>
            </a:pPr>
            <a:r>
              <a:rPr lang="zh-CN" altLang="zh-CN" sz="2400" b="1" dirty="0">
                <a:latin typeface="方正小标宋简体" panose="02010601030101010101" charset="-122"/>
                <a:ea typeface="方正小标宋简体" panose="02010601030101010101" charset="-122"/>
                <a:cs typeface="+mn-ea"/>
              </a:rPr>
              <a:t>二是公开信息的内容专业性较强。</a:t>
            </a:r>
            <a:r>
              <a:rPr lang="zh-CN" altLang="zh-CN" sz="2400" dirty="0">
                <a:latin typeface="方正小标宋简体" panose="02010601030101010101" charset="-122"/>
                <a:ea typeface="方正小标宋简体" panose="02010601030101010101" charset="-122"/>
                <a:cs typeface="+mn-ea"/>
              </a:rPr>
              <a:t>信息呈现方式可能过于专业或复杂，不易被普通公众理解。</a:t>
            </a:r>
            <a:endParaRPr lang="zh-CN" altLang="zh-CN" sz="2400" dirty="0">
              <a:latin typeface="方正小标宋简体" panose="02010601030101010101" charset="-122"/>
              <a:ea typeface="方正小标宋简体" panose="02010601030101010101" charset="-122"/>
              <a:cs typeface="+mn-ea"/>
            </a:endParaRPr>
          </a:p>
        </p:txBody>
      </p:sp>
      <p:sp>
        <p:nvSpPr>
          <p:cNvPr id="4" name="文本框 3"/>
          <p:cNvSpPr txBox="1"/>
          <p:nvPr>
            <p:custDataLst>
              <p:tags r:id="rId4"/>
            </p:custDataLst>
          </p:nvPr>
        </p:nvSpPr>
        <p:spPr>
          <a:xfrm>
            <a:off x="1793875" y="4390390"/>
            <a:ext cx="10187305" cy="1999615"/>
          </a:xfrm>
          <a:prstGeom prst="rect">
            <a:avLst/>
          </a:prstGeom>
        </p:spPr>
        <p:txBody>
          <a:bodyPr wrap="square">
            <a:noAutofit/>
          </a:bodyPr>
          <a:p>
            <a:pPr indent="0" algn="just" defTabSz="266700" fontAlgn="auto">
              <a:lnSpc>
                <a:spcPct val="100000"/>
              </a:lnSpc>
              <a:spcBef>
                <a:spcPct val="0"/>
              </a:spcBef>
              <a:spcAft>
                <a:spcPct val="0"/>
              </a:spcAft>
            </a:pPr>
            <a:r>
              <a:rPr lang="zh-CN" altLang="zh-CN" sz="2400" b="1" dirty="0">
                <a:latin typeface="方正小标宋简体" panose="02010601030101010101" charset="-122"/>
                <a:ea typeface="方正小标宋简体" panose="02010601030101010101" charset="-122"/>
                <a:cs typeface="+mn-ea"/>
              </a:rPr>
              <a:t>一是加强宣传推广，</a:t>
            </a:r>
            <a:r>
              <a:rPr lang="zh-CN" altLang="zh-CN" sz="2400" dirty="0">
                <a:latin typeface="方正小标宋简体" panose="02010601030101010101" charset="-122"/>
                <a:ea typeface="方正小标宋简体" panose="02010601030101010101" charset="-122"/>
                <a:cs typeface="+mn-ea"/>
              </a:rPr>
              <a:t>通过多种渠道提高政务公开的知晓度，吸引公众参与。</a:t>
            </a:r>
            <a:r>
              <a:rPr lang="zh-CN" altLang="zh-CN" sz="2400" b="1" dirty="0">
                <a:latin typeface="方正小标宋简体" panose="02010601030101010101" charset="-122"/>
                <a:ea typeface="方正小标宋简体" panose="02010601030101010101" charset="-122"/>
                <a:cs typeface="+mn-ea"/>
              </a:rPr>
              <a:t>二是对公开的内容进行优化，</a:t>
            </a:r>
            <a:r>
              <a:rPr lang="zh-CN" altLang="zh-CN" sz="2400" dirty="0">
                <a:latin typeface="方正小标宋简体" panose="02010601030101010101" charset="-122"/>
                <a:ea typeface="方正小标宋简体" panose="02010601030101010101" charset="-122"/>
                <a:cs typeface="+mn-ea"/>
              </a:rPr>
              <a:t>采用通俗易懂的语言和图表来呈现信息，提高可读性，使公众能够更了解统计工作，更支持统计工作。</a:t>
            </a:r>
            <a:endParaRPr lang="zh-CN" altLang="zh-CN" sz="2400" dirty="0">
              <a:latin typeface="方正小标宋简体" panose="02010601030101010101" charset="-122"/>
              <a:ea typeface="方正小标宋简体" panose="02010601030101010101" charset="-122"/>
              <a:cs typeface="+mn-ea"/>
            </a:endParaRPr>
          </a:p>
        </p:txBody>
      </p:sp>
      <p:sp>
        <p:nvSpPr>
          <p:cNvPr id="2" name="文本框 1"/>
          <p:cNvSpPr txBox="1"/>
          <p:nvPr/>
        </p:nvSpPr>
        <p:spPr>
          <a:xfrm>
            <a:off x="1371600" y="263157"/>
            <a:ext cx="4450080" cy="521970"/>
          </a:xfrm>
          <a:prstGeom prst="rect">
            <a:avLst/>
          </a:prstGeom>
          <a:noFill/>
        </p:spPr>
        <p:txBody>
          <a:bodyPr wrap="none" rtlCol="0">
            <a:spAutoFit/>
          </a:bodyPr>
          <a:p>
            <a:pPr algn="l">
              <a:buClrTx/>
              <a:buSzTx/>
              <a:buNone/>
            </a:pPr>
            <a:r>
              <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sym typeface="+mn-ea"/>
              </a:rPr>
              <a:t>存在的主要问题及改进情况</a:t>
            </a:r>
            <a:endPar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70" name="文本框 69"/>
          <p:cNvSpPr txBox="1"/>
          <p:nvPr/>
        </p:nvSpPr>
        <p:spPr>
          <a:xfrm rot="21574101">
            <a:off x="392211" y="289467"/>
            <a:ext cx="774700" cy="521970"/>
          </a:xfrm>
          <a:prstGeom prst="rect">
            <a:avLst/>
          </a:prstGeom>
          <a:noFill/>
        </p:spPr>
        <p:txBody>
          <a:bodyPr wrap="none" rtlCol="0">
            <a:spAutoFit/>
          </a:bodyPr>
          <a:p>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r>
              <a:rPr kumimoji="1" lang="zh-CN" altLang="en-US"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五</a:t>
            </a:r>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screen"/>
          <a:srcRect/>
          <a:stretch>
            <a:fillRect/>
          </a:stretch>
        </p:blipFill>
        <p:spPr>
          <a:xfrm>
            <a:off x="4199890" y="980440"/>
            <a:ext cx="8373110" cy="1472565"/>
          </a:xfrm>
          <a:prstGeom prst="trapezoid">
            <a:avLst/>
          </a:prstGeom>
        </p:spPr>
      </p:pic>
      <p:sp>
        <p:nvSpPr>
          <p:cNvPr id="57" name="任意形状 56"/>
          <p:cNvSpPr/>
          <p:nvPr/>
        </p:nvSpPr>
        <p:spPr>
          <a:xfrm flipH="1" flipV="1">
            <a:off x="0" y="2926419"/>
            <a:ext cx="7022264" cy="2042663"/>
          </a:xfrm>
          <a:custGeom>
            <a:avLst/>
            <a:gdLst>
              <a:gd name="connsiteX0" fmla="*/ 7022264 w 7022264"/>
              <a:gd name="connsiteY0" fmla="*/ 2042663 h 2042663"/>
              <a:gd name="connsiteX1" fmla="*/ 0 w 7022264"/>
              <a:gd name="connsiteY1" fmla="*/ 2042663 h 2042663"/>
              <a:gd name="connsiteX2" fmla="*/ 1030973 w 7022264"/>
              <a:gd name="connsiteY2" fmla="*/ 0 h 2042663"/>
              <a:gd name="connsiteX3" fmla="*/ 7022264 w 7022264"/>
              <a:gd name="connsiteY3" fmla="*/ 0 h 2042663"/>
            </a:gdLst>
            <a:ahLst/>
            <a:cxnLst>
              <a:cxn ang="0">
                <a:pos x="connsiteX0" y="connsiteY0"/>
              </a:cxn>
              <a:cxn ang="0">
                <a:pos x="connsiteX1" y="connsiteY1"/>
              </a:cxn>
              <a:cxn ang="0">
                <a:pos x="connsiteX2" y="connsiteY2"/>
              </a:cxn>
              <a:cxn ang="0">
                <a:pos x="connsiteX3" y="connsiteY3"/>
              </a:cxn>
            </a:cxnLst>
            <a:rect l="l" t="t" r="r" b="b"/>
            <a:pathLst>
              <a:path w="7022264" h="2042663">
                <a:moveTo>
                  <a:pt x="7022264" y="2042663"/>
                </a:moveTo>
                <a:lnTo>
                  <a:pt x="0" y="2042663"/>
                </a:lnTo>
                <a:lnTo>
                  <a:pt x="1030973" y="0"/>
                </a:lnTo>
                <a:lnTo>
                  <a:pt x="7022264" y="0"/>
                </a:ln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任意形状 47"/>
          <p:cNvSpPr/>
          <p:nvPr/>
        </p:nvSpPr>
        <p:spPr>
          <a:xfrm flipV="1">
            <a:off x="-609600" y="2176410"/>
            <a:ext cx="13382625" cy="2508130"/>
          </a:xfrm>
          <a:custGeom>
            <a:avLst/>
            <a:gdLst>
              <a:gd name="connsiteX0" fmla="*/ 0 w 10006641"/>
              <a:gd name="connsiteY0" fmla="*/ 2508130 h 2508130"/>
              <a:gd name="connsiteX1" fmla="*/ 10006641 w 10006641"/>
              <a:gd name="connsiteY1" fmla="*/ 2508130 h 2508130"/>
              <a:gd name="connsiteX2" fmla="*/ 8740738 w 10006641"/>
              <a:gd name="connsiteY2" fmla="*/ 0 h 2508130"/>
              <a:gd name="connsiteX3" fmla="*/ 0 w 10006641"/>
              <a:gd name="connsiteY3" fmla="*/ 0 h 2508130"/>
            </a:gdLst>
            <a:ahLst/>
            <a:cxnLst>
              <a:cxn ang="0">
                <a:pos x="connsiteX0" y="connsiteY0"/>
              </a:cxn>
              <a:cxn ang="0">
                <a:pos x="connsiteX1" y="connsiteY1"/>
              </a:cxn>
              <a:cxn ang="0">
                <a:pos x="connsiteX2" y="connsiteY2"/>
              </a:cxn>
              <a:cxn ang="0">
                <a:pos x="connsiteX3" y="connsiteY3"/>
              </a:cxn>
            </a:cxnLst>
            <a:rect l="l" t="t" r="r" b="b"/>
            <a:pathLst>
              <a:path w="10006641" h="2508130">
                <a:moveTo>
                  <a:pt x="0" y="2508130"/>
                </a:moveTo>
                <a:lnTo>
                  <a:pt x="10006641" y="2508130"/>
                </a:lnTo>
                <a:lnTo>
                  <a:pt x="8740738"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37927" y="2266139"/>
            <a:ext cx="934871" cy="4339650"/>
          </a:xfrm>
          <a:prstGeom prst="rect">
            <a:avLst/>
          </a:prstGeom>
          <a:noFill/>
        </p:spPr>
        <p:txBody>
          <a:bodyPr wrap="none" rtlCol="0">
            <a:spAutoFit/>
          </a:bodyPr>
          <a:lstStyle/>
          <a:p>
            <a:r>
              <a:rPr kumimoji="1" lang="en-US" altLang="zh-CN" sz="13800" dirty="0" smtClean="0">
                <a:solidFill>
                  <a:schemeClr val="bg1"/>
                </a:solidFill>
                <a:latin typeface="Agency FB" panose="020B0503020202020204" charset="0"/>
                <a:ea typeface="Agency FB" panose="020B0503020202020204" charset="0"/>
                <a:cs typeface="Agency FB" panose="020B0503020202020204" charset="0"/>
              </a:rPr>
              <a:t>6</a:t>
            </a:r>
            <a:endParaRPr kumimoji="1" lang="en-US" altLang="zh-CN" sz="13800" dirty="0" smtClean="0">
              <a:solidFill>
                <a:schemeClr val="bg1"/>
              </a:solidFill>
              <a:latin typeface="Agency FB" panose="020B0503020202020204" charset="0"/>
              <a:ea typeface="Agency FB" panose="020B0503020202020204" charset="0"/>
              <a:cs typeface="Agency FB" panose="020B0503020202020204" charset="0"/>
            </a:endParaRPr>
          </a:p>
          <a:p>
            <a:endParaRPr kumimoji="1" lang="zh-CN" altLang="en-US" sz="13800" dirty="0">
              <a:solidFill>
                <a:schemeClr val="bg1"/>
              </a:solidFill>
              <a:latin typeface="Agency FB" panose="020B0503020202020204" charset="0"/>
              <a:ea typeface="Agency FB" panose="020B0503020202020204" charset="0"/>
              <a:cs typeface="Agency FB" panose="020B0503020202020204" charset="0"/>
            </a:endParaRPr>
          </a:p>
        </p:txBody>
      </p:sp>
      <p:sp>
        <p:nvSpPr>
          <p:cNvPr id="58" name="文本框 57"/>
          <p:cNvSpPr txBox="1"/>
          <p:nvPr/>
        </p:nvSpPr>
        <p:spPr>
          <a:xfrm>
            <a:off x="1237757" y="2926419"/>
            <a:ext cx="5724644" cy="830997"/>
          </a:xfrm>
          <a:prstGeom prst="rect">
            <a:avLst/>
          </a:prstGeom>
          <a:noFill/>
        </p:spPr>
        <p:txBody>
          <a:bodyPr wrap="none" rtlCol="0">
            <a:spAutoFit/>
          </a:bodyPr>
          <a:lstStyle/>
          <a:p>
            <a:r>
              <a:rPr kumimoji="1"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其他需要报告的事项</a:t>
            </a:r>
            <a:endPar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0" y="5416800"/>
            <a:ext cx="12192000" cy="1564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nvSpPr>
        <p:spPr>
          <a:xfrm>
            <a:off x="457201" y="836204"/>
            <a:ext cx="11390408" cy="5477510"/>
          </a:xfrm>
          <a:prstGeom prst="rect">
            <a:avLst/>
          </a:prstGeom>
          <a:noFill/>
        </p:spPr>
        <p:txBody>
          <a:bodyPr wrap="square" rtlCol="0">
            <a:spAutoFit/>
          </a:bodyPr>
          <a:lstStyle/>
          <a:p>
            <a:pPr indent="0" fontAlgn="auto">
              <a:lnSpc>
                <a:spcPts val="3000"/>
              </a:lnSpc>
            </a:pPr>
            <a:r>
              <a:rPr lang="zh-CN" altLang="zh-CN" sz="2000" dirty="0"/>
              <a:t>（一）收取信息处理费情况方面。</a:t>
            </a:r>
            <a:r>
              <a:rPr lang="en-US" altLang="zh-CN" sz="2000" dirty="0"/>
              <a:t>2024</a:t>
            </a:r>
            <a:r>
              <a:rPr lang="zh-CN" altLang="zh-CN" sz="2000" dirty="0"/>
              <a:t>年度，滕州市统计局未收取信息处理费。</a:t>
            </a:r>
            <a:endParaRPr lang="zh-CN" altLang="zh-CN" sz="2000" dirty="0"/>
          </a:p>
          <a:p>
            <a:pPr indent="0" fontAlgn="auto">
              <a:lnSpc>
                <a:spcPts val="3000"/>
              </a:lnSpc>
            </a:pPr>
            <a:r>
              <a:rPr lang="zh-CN" altLang="zh-CN" sz="2000" dirty="0"/>
              <a:t>（二）落实上级年度政务公开工作要点情况。</a:t>
            </a:r>
            <a:r>
              <a:rPr lang="en-US" altLang="zh-CN" sz="2000" dirty="0"/>
              <a:t>2024</a:t>
            </a:r>
            <a:r>
              <a:rPr lang="zh-CN" altLang="en-US" sz="2000" dirty="0"/>
              <a:t>年，滕州市统计局认真按照上级年度政务公开工作要点，结合自身工作，坚持在滕州市人民政府官网信息公开页面、微信公众号发布信息时，严格落实</a:t>
            </a:r>
            <a:r>
              <a:rPr lang="en-US" altLang="zh-CN" sz="2000" dirty="0"/>
              <a:t>“</a:t>
            </a:r>
            <a:r>
              <a:rPr lang="zh-CN" altLang="en-US" sz="2000" dirty="0"/>
              <a:t>谁发布、谁审查</a:t>
            </a:r>
            <a:r>
              <a:rPr lang="en-US" altLang="zh-CN" sz="2000" dirty="0"/>
              <a:t>”“</a:t>
            </a:r>
            <a:r>
              <a:rPr lang="zh-CN" altLang="en-US" sz="2000" dirty="0"/>
              <a:t>先审查、后公开</a:t>
            </a:r>
            <a:r>
              <a:rPr lang="en-US" altLang="zh-CN" sz="2000" dirty="0"/>
              <a:t>”“</a:t>
            </a:r>
            <a:r>
              <a:rPr lang="zh-CN" altLang="en-US" sz="2000" dirty="0"/>
              <a:t>一事一审</a:t>
            </a:r>
            <a:r>
              <a:rPr lang="en-US" altLang="zh-CN" sz="2000" dirty="0"/>
              <a:t>”</a:t>
            </a:r>
            <a:r>
              <a:rPr lang="zh-CN" altLang="en-US" sz="2000" dirty="0"/>
              <a:t>和依法公开的原则，认真落实信息公开保密审查制度。</a:t>
            </a:r>
            <a:endParaRPr lang="zh-CN" altLang="en-US" sz="2000" dirty="0"/>
          </a:p>
          <a:p>
            <a:pPr indent="0" fontAlgn="auto">
              <a:lnSpc>
                <a:spcPts val="3000"/>
              </a:lnSpc>
            </a:pPr>
            <a:r>
              <a:rPr lang="zh-CN" altLang="zh-CN" sz="2000" dirty="0"/>
              <a:t>（三）人大代表建议和政协提案办理情况方面。</a:t>
            </a:r>
            <a:r>
              <a:rPr lang="en-US" altLang="zh-CN" sz="2000" dirty="0"/>
              <a:t>2024</a:t>
            </a:r>
            <a:r>
              <a:rPr lang="zh-CN" altLang="en-US" sz="2000" dirty="0"/>
              <a:t>年，滕州市统计局未承办人大代表建议，未承办政协提案。</a:t>
            </a:r>
            <a:endParaRPr lang="zh-CN" altLang="en-US" sz="2000" dirty="0"/>
          </a:p>
          <a:p>
            <a:pPr indent="0" fontAlgn="auto">
              <a:lnSpc>
                <a:spcPts val="3000"/>
              </a:lnSpc>
            </a:pPr>
            <a:r>
              <a:rPr lang="zh-CN" altLang="zh-CN" sz="2000" dirty="0"/>
              <a:t>（四）开展政务公开创新方面。</a:t>
            </a:r>
            <a:r>
              <a:rPr lang="zh-CN" altLang="en-US" sz="2000" dirty="0"/>
              <a:t>坚持</a:t>
            </a:r>
            <a:r>
              <a:rPr lang="en-US" altLang="zh-CN" sz="2000" dirty="0"/>
              <a:t>“</a:t>
            </a:r>
            <a:r>
              <a:rPr lang="zh-CN" altLang="en-US" sz="2000" dirty="0"/>
              <a:t>当天信息当天发</a:t>
            </a:r>
            <a:r>
              <a:rPr lang="en-US" altLang="zh-CN" sz="2000" dirty="0"/>
              <a:t>”</a:t>
            </a:r>
            <a:r>
              <a:rPr lang="zh-CN" altLang="en-US" sz="2000" dirty="0"/>
              <a:t>的工作原则，及时发布各级各类统计信息，做好政务公开工作。发布内容涉及政策法规、工作动态、统计知识解读等多方面工作。</a:t>
            </a:r>
            <a:endParaRPr lang="zh-CN" altLang="en-US" sz="2000" dirty="0"/>
          </a:p>
          <a:p>
            <a:pPr indent="0" fontAlgn="auto">
              <a:lnSpc>
                <a:spcPts val="3000"/>
              </a:lnSpc>
            </a:pPr>
            <a:r>
              <a:rPr lang="zh-CN" altLang="zh-CN" sz="2000" dirty="0"/>
              <a:t>（五）没有政府信息公开工作年度报告数据统计需要说明的事项。</a:t>
            </a:r>
            <a:endParaRPr lang="zh-CN" altLang="zh-CN" sz="2000" dirty="0"/>
          </a:p>
          <a:p>
            <a:pPr indent="0" fontAlgn="auto">
              <a:lnSpc>
                <a:spcPts val="3000"/>
              </a:lnSpc>
            </a:pPr>
            <a:r>
              <a:rPr lang="zh-CN" altLang="zh-CN" sz="2000" dirty="0"/>
              <a:t>（六）没有其他有关文件专门要求通过政府信息公开工作年度报告予以报告的事项。</a:t>
            </a:r>
            <a:endParaRPr lang="zh-CN" altLang="zh-CN" sz="2000" dirty="0"/>
          </a:p>
          <a:p>
            <a:pPr indent="0" fontAlgn="auto">
              <a:lnSpc>
                <a:spcPts val="3000"/>
              </a:lnSpc>
            </a:pPr>
            <a:r>
              <a:rPr lang="zh-CN" altLang="zh-CN" sz="2000" dirty="0"/>
              <a:t>（七）本报告的电子版可在“中国滕州网”（</a:t>
            </a:r>
            <a:r>
              <a:rPr lang="en-US" altLang="zh-CN" sz="2000" dirty="0"/>
              <a:t>http://www.tengzhou.gov.cn/</a:t>
            </a:r>
            <a:r>
              <a:rPr lang="zh-CN" altLang="zh-CN" sz="2000" dirty="0"/>
              <a:t>）网站查询和下载。如对本报告有任何疑问，请与滕州市统计局办公室联系。 （地址：山东省滕州市北辛中路政务中心</a:t>
            </a:r>
            <a:r>
              <a:rPr lang="en-US" altLang="zh-CN" sz="2000" dirty="0"/>
              <a:t>401</a:t>
            </a:r>
            <a:r>
              <a:rPr lang="zh-CN" altLang="zh-CN" sz="2000" dirty="0"/>
              <a:t>房间，联系电话：</a:t>
            </a:r>
            <a:r>
              <a:rPr lang="en-US" altLang="zh-CN" sz="2000" dirty="0"/>
              <a:t>0632</a:t>
            </a:r>
            <a:r>
              <a:rPr lang="zh-CN" altLang="zh-CN" sz="2000" dirty="0"/>
              <a:t>—</a:t>
            </a:r>
            <a:r>
              <a:rPr lang="en-US" altLang="zh-CN" sz="2000" dirty="0"/>
              <a:t>5888108</a:t>
            </a:r>
            <a:r>
              <a:rPr lang="zh-CN" altLang="zh-CN" sz="2000" dirty="0"/>
              <a:t>，电子邮箱：</a:t>
            </a:r>
            <a:r>
              <a:rPr lang="en-US" altLang="zh-CN" sz="2000" dirty="0">
                <a:hlinkClick r:id="rId1"/>
              </a:rPr>
              <a:t>tzstjj@163.com</a:t>
            </a:r>
            <a:r>
              <a:rPr lang="zh-CN" altLang="zh-CN" sz="2000" dirty="0"/>
              <a:t>）</a:t>
            </a:r>
            <a:endParaRPr lang="zh-CN" altLang="zh-CN" sz="2000" dirty="0"/>
          </a:p>
        </p:txBody>
      </p:sp>
      <p:sp>
        <p:nvSpPr>
          <p:cNvPr id="70" name="文本框 69"/>
          <p:cNvSpPr txBox="1"/>
          <p:nvPr/>
        </p:nvSpPr>
        <p:spPr>
          <a:xfrm rot="21574101">
            <a:off x="392211" y="289467"/>
            <a:ext cx="774700" cy="521970"/>
          </a:xfrm>
          <a:prstGeom prst="rect">
            <a:avLst/>
          </a:prstGeom>
          <a:noFill/>
        </p:spPr>
        <p:txBody>
          <a:bodyPr wrap="none" rtlCol="0">
            <a:spAutoFit/>
          </a:bodyPr>
          <a:p>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r>
              <a:rPr kumimoji="1" lang="zh-CN" altLang="en-US"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六</a:t>
            </a:r>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11" name="文本框 10"/>
          <p:cNvSpPr txBox="1"/>
          <p:nvPr/>
        </p:nvSpPr>
        <p:spPr>
          <a:xfrm>
            <a:off x="1371600" y="263157"/>
            <a:ext cx="3383280" cy="521970"/>
          </a:xfrm>
          <a:prstGeom prst="rect">
            <a:avLst/>
          </a:prstGeom>
          <a:noFill/>
        </p:spPr>
        <p:txBody>
          <a:bodyPr wrap="none" rtlCol="0">
            <a:spAutoFit/>
          </a:bodyPr>
          <a:p>
            <a:pPr algn="l">
              <a:buClrTx/>
              <a:buSzTx/>
              <a:buNone/>
            </a:pPr>
            <a:r>
              <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sym typeface="+mn-ea"/>
              </a:rPr>
              <a:t>其他需要报告的事项</a:t>
            </a:r>
            <a:endParaRPr kumimoji="1" lang="zh-CN" altLang="en-US" sz="2800" b="1" dirty="0" smtClean="0">
              <a:solidFill>
                <a:srgbClr val="2E7EB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280358" y="-39165"/>
            <a:ext cx="4906963" cy="721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任意形状 48"/>
          <p:cNvSpPr/>
          <p:nvPr/>
        </p:nvSpPr>
        <p:spPr>
          <a:xfrm flipH="1">
            <a:off x="7216345" y="4415382"/>
            <a:ext cx="4975655" cy="2765233"/>
          </a:xfrm>
          <a:custGeom>
            <a:avLst/>
            <a:gdLst>
              <a:gd name="connsiteX0" fmla="*/ 0 w 4975655"/>
              <a:gd name="connsiteY0" fmla="*/ 0 h 2765233"/>
              <a:gd name="connsiteX1" fmla="*/ 0 w 4975655"/>
              <a:gd name="connsiteY1" fmla="*/ 2765233 h 2765233"/>
              <a:gd name="connsiteX2" fmla="*/ 4975655 w 4975655"/>
              <a:gd name="connsiteY2" fmla="*/ 2765233 h 2765233"/>
            </a:gdLst>
            <a:ahLst/>
            <a:cxnLst>
              <a:cxn ang="0">
                <a:pos x="connsiteX0" y="connsiteY0"/>
              </a:cxn>
              <a:cxn ang="0">
                <a:pos x="connsiteX1" y="connsiteY1"/>
              </a:cxn>
              <a:cxn ang="0">
                <a:pos x="connsiteX2" y="connsiteY2"/>
              </a:cxn>
            </a:cxnLst>
            <a:rect l="l" t="t" r="r" b="b"/>
            <a:pathLst>
              <a:path w="4975655" h="2765233">
                <a:moveTo>
                  <a:pt x="0" y="0"/>
                </a:moveTo>
                <a:lnTo>
                  <a:pt x="0" y="2765233"/>
                </a:lnTo>
                <a:lnTo>
                  <a:pt x="4975655" y="2765233"/>
                </a:lnTo>
                <a:close/>
              </a:path>
            </a:pathLst>
          </a:custGeom>
          <a:solidFill>
            <a:srgbClr val="2D678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2691673" y="2781862"/>
            <a:ext cx="6364243" cy="1569660"/>
          </a:xfrm>
          <a:prstGeom prst="rect">
            <a:avLst/>
          </a:prstGeom>
          <a:noFill/>
        </p:spPr>
        <p:txBody>
          <a:bodyPr wrap="none" rtlCol="0">
            <a:spAutoFit/>
          </a:bodyPr>
          <a:lstStyle/>
          <a:p>
            <a:r>
              <a:rPr kumimoji="1" lang="zh-CN" altLang="en-US" sz="9600" b="1" dirty="0" smtClean="0">
                <a:latin typeface="方正楷体_GBK" panose="02000000000000000000" charset="-122"/>
                <a:ea typeface="方正楷体_GBK" panose="02000000000000000000" charset="-122"/>
                <a:cs typeface="微软雅黑" panose="020B0503020204020204" pitchFamily="34" charset="-122"/>
              </a:rPr>
              <a:t>谢谢观看！</a:t>
            </a:r>
            <a:endParaRPr kumimoji="1" lang="zh-CN" altLang="en-US" sz="9600" b="1" dirty="0">
              <a:latin typeface="方正楷体_GBK" panose="02000000000000000000" charset="-122"/>
              <a:ea typeface="方正楷体_GBK" panose="02000000000000000000"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4"/>
          <p:cNvPicPr>
            <a:picLocks noChangeAspect="1"/>
          </p:cNvPicPr>
          <p:nvPr/>
        </p:nvPicPr>
        <p:blipFill>
          <a:blip r:embed="rId1"/>
          <a:stretch>
            <a:fillRect/>
          </a:stretch>
        </p:blipFill>
        <p:spPr>
          <a:xfrm>
            <a:off x="-34290" y="-27305"/>
            <a:ext cx="5901055" cy="6912610"/>
          </a:xfrm>
          <a:prstGeom prst="rect">
            <a:avLst/>
          </a:prstGeom>
        </p:spPr>
      </p:pic>
      <p:sp>
        <p:nvSpPr>
          <p:cNvPr id="17" name="直角三角形 16"/>
          <p:cNvSpPr/>
          <p:nvPr/>
        </p:nvSpPr>
        <p:spPr>
          <a:xfrm rot="18907382">
            <a:off x="959485" y="-2165985"/>
            <a:ext cx="4200525" cy="4552315"/>
          </a:xfrm>
          <a:custGeom>
            <a:avLst/>
            <a:gdLst>
              <a:gd name="connsiteX0" fmla="*/ 0 w 4580383"/>
              <a:gd name="connsiteY0" fmla="*/ 4569307 h 4569307"/>
              <a:gd name="connsiteX1" fmla="*/ 0 w 4580383"/>
              <a:gd name="connsiteY1" fmla="*/ 0 h 4569307"/>
              <a:gd name="connsiteX2" fmla="*/ 4580383 w 4580383"/>
              <a:gd name="connsiteY2" fmla="*/ 4569307 h 4569307"/>
              <a:gd name="connsiteX3" fmla="*/ 0 w 4580383"/>
              <a:gd name="connsiteY3" fmla="*/ 4569307 h 4569307"/>
              <a:gd name="connsiteX0-1" fmla="*/ 0 w 4591718"/>
              <a:gd name="connsiteY0-2" fmla="*/ 4971919 h 4971919"/>
              <a:gd name="connsiteX1-3" fmla="*/ 11335 w 4591718"/>
              <a:gd name="connsiteY1-4" fmla="*/ 0 h 4971919"/>
              <a:gd name="connsiteX2-5" fmla="*/ 4591718 w 4591718"/>
              <a:gd name="connsiteY2-6" fmla="*/ 4569307 h 4971919"/>
              <a:gd name="connsiteX3-7" fmla="*/ 0 w 4591718"/>
              <a:gd name="connsiteY3-8" fmla="*/ 4971919 h 4971919"/>
            </a:gdLst>
            <a:ahLst/>
            <a:cxnLst>
              <a:cxn ang="0">
                <a:pos x="connsiteX0-1" y="connsiteY0-2"/>
              </a:cxn>
              <a:cxn ang="0">
                <a:pos x="connsiteX1-3" y="connsiteY1-4"/>
              </a:cxn>
              <a:cxn ang="0">
                <a:pos x="connsiteX2-5" y="connsiteY2-6"/>
              </a:cxn>
              <a:cxn ang="0">
                <a:pos x="connsiteX3-7" y="connsiteY3-8"/>
              </a:cxn>
            </a:cxnLst>
            <a:rect l="l" t="t" r="r" b="b"/>
            <a:pathLst>
              <a:path w="4591718" h="4971919">
                <a:moveTo>
                  <a:pt x="0" y="4971919"/>
                </a:moveTo>
                <a:cubicBezTo>
                  <a:pt x="3778" y="3314613"/>
                  <a:pt x="7557" y="1657306"/>
                  <a:pt x="11335" y="0"/>
                </a:cubicBezTo>
                <a:lnTo>
                  <a:pt x="4591718" y="4569307"/>
                </a:lnTo>
                <a:lnTo>
                  <a:pt x="0" y="4971919"/>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p:cNvSpPr txBox="1"/>
          <p:nvPr/>
        </p:nvSpPr>
        <p:spPr>
          <a:xfrm>
            <a:off x="2373397" y="327804"/>
            <a:ext cx="1210588" cy="707886"/>
          </a:xfrm>
          <a:prstGeom prst="rect">
            <a:avLst/>
          </a:prstGeom>
          <a:noFill/>
        </p:spPr>
        <p:txBody>
          <a:bodyPr wrap="none" rtlCol="0">
            <a:spAutoFit/>
          </a:bodyPr>
          <a:lstStyle/>
          <a:p>
            <a:r>
              <a:rPr kumimoji="1" lang="zh-CN" altLang="en-US" sz="4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目录</a:t>
            </a:r>
            <a:endParaRPr kumimoji="1" lang="zh-CN" altLang="en-US" sz="4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2049804" y="917450"/>
            <a:ext cx="1991123" cy="584775"/>
          </a:xfrm>
          <a:prstGeom prst="rect">
            <a:avLst/>
          </a:prstGeom>
          <a:noFill/>
        </p:spPr>
        <p:txBody>
          <a:bodyPr wrap="none" rtlCol="0">
            <a:spAutoFit/>
          </a:bodyPr>
          <a:lstStyle/>
          <a:p>
            <a:r>
              <a:rPr kumimoji="1" lang="en-US" altLang="zh-CN" sz="3200" dirty="0">
                <a:solidFill>
                  <a:schemeClr val="bg1"/>
                </a:solidFill>
              </a:rPr>
              <a:t>CONTENTS</a:t>
            </a:r>
            <a:endParaRPr kumimoji="1" lang="zh-CN" altLang="en-US" sz="3200" dirty="0">
              <a:solidFill>
                <a:schemeClr val="bg1"/>
              </a:solidFill>
            </a:endParaRPr>
          </a:p>
        </p:txBody>
      </p:sp>
      <p:sp>
        <p:nvSpPr>
          <p:cNvPr id="22" name="矩形 21"/>
          <p:cNvSpPr/>
          <p:nvPr/>
        </p:nvSpPr>
        <p:spPr>
          <a:xfrm rot="18514101">
            <a:off x="4984750" y="3777764"/>
            <a:ext cx="690245" cy="690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7" name="直线连接符 36"/>
          <p:cNvCxnSpPr/>
          <p:nvPr/>
        </p:nvCxnSpPr>
        <p:spPr>
          <a:xfrm>
            <a:off x="6564530" y="693959"/>
            <a:ext cx="39240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直线连接符 50"/>
          <p:cNvCxnSpPr/>
          <p:nvPr/>
        </p:nvCxnSpPr>
        <p:spPr>
          <a:xfrm>
            <a:off x="6311204" y="1745047"/>
            <a:ext cx="46723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直线连接符 51"/>
          <p:cNvCxnSpPr/>
          <p:nvPr/>
        </p:nvCxnSpPr>
        <p:spPr>
          <a:xfrm flipV="1">
            <a:off x="6065578" y="2908116"/>
            <a:ext cx="5541923" cy="55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直线连接符 52"/>
          <p:cNvCxnSpPr/>
          <p:nvPr/>
        </p:nvCxnSpPr>
        <p:spPr>
          <a:xfrm>
            <a:off x="5786379" y="4087993"/>
            <a:ext cx="63159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6689043" y="216796"/>
            <a:ext cx="1620957" cy="523220"/>
          </a:xfrm>
          <a:prstGeom prst="rect">
            <a:avLst/>
          </a:prstGeom>
          <a:noFill/>
        </p:spPr>
        <p:txBody>
          <a:bodyPr wrap="none" rtlCol="0">
            <a:spAutoFit/>
          </a:bodyPr>
          <a:lstStyle/>
          <a:p>
            <a:pPr lvl="0">
              <a:defRPr/>
            </a:pPr>
            <a:r>
              <a:rPr lang="zh-CN" altLang="en-US" sz="2800" b="1" kern="0" dirty="0">
                <a:ln w="0">
                  <a:noFill/>
                </a:ln>
                <a:solidFill>
                  <a:schemeClr val="tx1">
                    <a:lumMod val="65000"/>
                    <a:lumOff val="35000"/>
                  </a:schemeClr>
                </a:solidFill>
                <a:cs typeface="+mn-ea"/>
                <a:sym typeface="+mn-lt"/>
              </a:rPr>
              <a:t>总体情况</a:t>
            </a:r>
            <a:endParaRPr lang="zh-CN" altLang="en-US" sz="1400" kern="0" noProof="1">
              <a:solidFill>
                <a:schemeClr val="tx1">
                  <a:lumMod val="65000"/>
                  <a:lumOff val="35000"/>
                </a:schemeClr>
              </a:solidFill>
              <a:cs typeface="+mn-ea"/>
              <a:sym typeface="+mn-lt"/>
            </a:endParaRPr>
          </a:p>
        </p:txBody>
      </p:sp>
      <p:sp>
        <p:nvSpPr>
          <p:cNvPr id="61" name="矩形 60"/>
          <p:cNvSpPr/>
          <p:nvPr/>
        </p:nvSpPr>
        <p:spPr>
          <a:xfrm rot="18514101">
            <a:off x="5264150" y="2637748"/>
            <a:ext cx="690245" cy="690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矩形 65"/>
          <p:cNvSpPr/>
          <p:nvPr/>
        </p:nvSpPr>
        <p:spPr>
          <a:xfrm rot="18514101">
            <a:off x="5509895" y="1451913"/>
            <a:ext cx="690245" cy="690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8" name="组 67"/>
          <p:cNvGrpSpPr/>
          <p:nvPr/>
        </p:nvGrpSpPr>
        <p:grpSpPr>
          <a:xfrm rot="18514101">
            <a:off x="5768985" y="417895"/>
            <a:ext cx="690114" cy="690114"/>
            <a:chOff x="6418053" y="4537494"/>
            <a:chExt cx="690114" cy="690114"/>
          </a:xfrm>
        </p:grpSpPr>
        <p:sp>
          <p:nvSpPr>
            <p:cNvPr id="69" name="矩形 68"/>
            <p:cNvSpPr/>
            <p:nvPr/>
          </p:nvSpPr>
          <p:spPr>
            <a:xfrm>
              <a:off x="6418053" y="4537494"/>
              <a:ext cx="690114" cy="690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文本框 69"/>
            <p:cNvSpPr txBox="1"/>
            <p:nvPr/>
          </p:nvSpPr>
          <p:spPr>
            <a:xfrm rot="3060000">
              <a:off x="6567863" y="4645788"/>
              <a:ext cx="360680" cy="521970"/>
            </a:xfrm>
            <a:prstGeom prst="rect">
              <a:avLst/>
            </a:prstGeom>
            <a:noFill/>
          </p:spPr>
          <p:txBody>
            <a:bodyPr wrap="none" rtlCol="0">
              <a:spAutoFit/>
            </a:bodyPr>
            <a:lstStyle/>
            <a:p>
              <a:r>
                <a:rPr kumimoji="1" lang="en-US" altLang="zh-CN"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rPr>
                <a:t>1</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grpSp>
      <p:sp>
        <p:nvSpPr>
          <p:cNvPr id="2" name="文本框 1"/>
          <p:cNvSpPr txBox="1"/>
          <p:nvPr/>
        </p:nvSpPr>
        <p:spPr>
          <a:xfrm rot="21574101">
            <a:off x="5674742" y="1564840"/>
            <a:ext cx="360680" cy="521970"/>
          </a:xfrm>
          <a:prstGeom prst="rect">
            <a:avLst/>
          </a:prstGeom>
          <a:noFill/>
        </p:spPr>
        <p:txBody>
          <a:bodyPr wrap="none" rtlCol="0">
            <a:spAutoFit/>
          </a:bodyPr>
          <a:lstStyle/>
          <a:p>
            <a:r>
              <a:rPr kumimoji="1" lang="en-US" altLang="zh-CN"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rPr>
              <a:t>2</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3" name="文本框 2"/>
          <p:cNvSpPr txBox="1"/>
          <p:nvPr/>
        </p:nvSpPr>
        <p:spPr>
          <a:xfrm rot="21574101">
            <a:off x="5428997" y="2737340"/>
            <a:ext cx="360680" cy="521970"/>
          </a:xfrm>
          <a:prstGeom prst="rect">
            <a:avLst/>
          </a:prstGeom>
          <a:noFill/>
        </p:spPr>
        <p:txBody>
          <a:bodyPr wrap="none" rtlCol="0">
            <a:spAutoFit/>
          </a:bodyPr>
          <a:lstStyle/>
          <a:p>
            <a:r>
              <a:rPr kumimoji="1" lang="en-US" altLang="zh-CN"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rPr>
              <a:t>3</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4" name="文本框 3"/>
          <p:cNvSpPr txBox="1"/>
          <p:nvPr/>
        </p:nvSpPr>
        <p:spPr>
          <a:xfrm rot="21574101">
            <a:off x="5119117" y="3802629"/>
            <a:ext cx="360680" cy="521970"/>
          </a:xfrm>
          <a:prstGeom prst="rect">
            <a:avLst/>
          </a:prstGeom>
          <a:noFill/>
        </p:spPr>
        <p:txBody>
          <a:bodyPr wrap="none" rtlCol="0">
            <a:spAutoFit/>
          </a:bodyPr>
          <a:lstStyle/>
          <a:p>
            <a:r>
              <a:rPr kumimoji="1" lang="en-US" altLang="zh-CN"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rPr>
              <a:t>4</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11" name="文本框 10"/>
          <p:cNvSpPr txBox="1"/>
          <p:nvPr/>
        </p:nvSpPr>
        <p:spPr>
          <a:xfrm>
            <a:off x="6305989" y="1240133"/>
            <a:ext cx="4559235" cy="521970"/>
          </a:xfrm>
          <a:prstGeom prst="rect">
            <a:avLst/>
          </a:prstGeom>
          <a:noFill/>
        </p:spPr>
        <p:txBody>
          <a:bodyPr wrap="square" rtlCol="0">
            <a:spAutoFit/>
          </a:bodyPr>
          <a:lstStyle/>
          <a:p>
            <a:pPr lvl="0">
              <a:defRPr/>
            </a:pPr>
            <a:r>
              <a:rPr lang="zh-CN" altLang="en-US" sz="2800" b="1" kern="0" dirty="0">
                <a:ln w="0">
                  <a:noFill/>
                </a:ln>
                <a:solidFill>
                  <a:schemeClr val="tx1">
                    <a:lumMod val="65000"/>
                    <a:lumOff val="35000"/>
                  </a:schemeClr>
                </a:solidFill>
                <a:cs typeface="+mn-ea"/>
                <a:sym typeface="+mn-lt"/>
              </a:rPr>
              <a:t>主动公开</a:t>
            </a:r>
            <a:r>
              <a:rPr lang="zh-CN" altLang="en-US" sz="2800" b="1" kern="0" dirty="0" smtClean="0">
                <a:ln w="0">
                  <a:noFill/>
                </a:ln>
                <a:solidFill>
                  <a:schemeClr val="tx1">
                    <a:lumMod val="65000"/>
                    <a:lumOff val="35000"/>
                  </a:schemeClr>
                </a:solidFill>
                <a:cs typeface="+mn-ea"/>
                <a:sym typeface="+mn-lt"/>
              </a:rPr>
              <a:t>政府信息</a:t>
            </a:r>
            <a:r>
              <a:rPr lang="zh-CN" altLang="en-US" sz="2800" b="1" kern="0" dirty="0">
                <a:ln w="0">
                  <a:noFill/>
                </a:ln>
                <a:solidFill>
                  <a:schemeClr val="tx1">
                    <a:lumMod val="65000"/>
                    <a:lumOff val="35000"/>
                  </a:schemeClr>
                </a:solidFill>
                <a:cs typeface="+mn-ea"/>
                <a:sym typeface="+mn-lt"/>
              </a:rPr>
              <a:t>情况</a:t>
            </a:r>
            <a:endParaRPr lang="zh-CN" altLang="en-US" sz="1400" kern="0" noProof="1">
              <a:solidFill>
                <a:schemeClr val="tx1">
                  <a:lumMod val="65000"/>
                  <a:lumOff val="35000"/>
                </a:schemeClr>
              </a:solidFill>
              <a:cs typeface="+mn-ea"/>
              <a:sym typeface="+mn-lt"/>
            </a:endParaRPr>
          </a:p>
        </p:txBody>
      </p:sp>
      <p:sp>
        <p:nvSpPr>
          <p:cNvPr id="27" name="文本框 10"/>
          <p:cNvSpPr txBox="1"/>
          <p:nvPr/>
        </p:nvSpPr>
        <p:spPr>
          <a:xfrm>
            <a:off x="5996288" y="2384896"/>
            <a:ext cx="6106065" cy="523220"/>
          </a:xfrm>
          <a:prstGeom prst="rect">
            <a:avLst/>
          </a:prstGeom>
          <a:noFill/>
        </p:spPr>
        <p:txBody>
          <a:bodyPr wrap="square" rtlCol="0">
            <a:spAutoFit/>
          </a:bodyPr>
          <a:lstStyle/>
          <a:p>
            <a:pPr lvl="0">
              <a:defRPr/>
            </a:pPr>
            <a:r>
              <a:rPr lang="zh-CN" altLang="en-US" sz="2800" b="1" kern="0" dirty="0" smtClean="0">
                <a:ln w="0">
                  <a:noFill/>
                </a:ln>
                <a:solidFill>
                  <a:schemeClr val="tx1">
                    <a:lumMod val="65000"/>
                    <a:lumOff val="35000"/>
                  </a:schemeClr>
                </a:solidFill>
                <a:cs typeface="+mn-ea"/>
                <a:sym typeface="+mn-lt"/>
              </a:rPr>
              <a:t>收到和处理政府信息公开申请情况</a:t>
            </a:r>
            <a:endParaRPr lang="zh-CN" altLang="en-US" sz="1400" kern="0" noProof="1">
              <a:solidFill>
                <a:schemeClr val="tx1">
                  <a:lumMod val="65000"/>
                  <a:lumOff val="35000"/>
                </a:schemeClr>
              </a:solidFill>
              <a:cs typeface="+mn-ea"/>
              <a:sym typeface="+mn-lt"/>
            </a:endParaRPr>
          </a:p>
        </p:txBody>
      </p:sp>
      <p:sp>
        <p:nvSpPr>
          <p:cNvPr id="28" name="文本框 10"/>
          <p:cNvSpPr txBox="1"/>
          <p:nvPr/>
        </p:nvSpPr>
        <p:spPr>
          <a:xfrm>
            <a:off x="5906777" y="3479335"/>
            <a:ext cx="6399736" cy="523220"/>
          </a:xfrm>
          <a:prstGeom prst="rect">
            <a:avLst/>
          </a:prstGeom>
          <a:noFill/>
        </p:spPr>
        <p:txBody>
          <a:bodyPr wrap="square" rtlCol="0">
            <a:spAutoFit/>
          </a:bodyPr>
          <a:lstStyle/>
          <a:p>
            <a:pPr lvl="0">
              <a:defRPr/>
            </a:pPr>
            <a:r>
              <a:rPr lang="zh-CN" altLang="en-US" sz="2800" b="1" kern="0" dirty="0" smtClean="0">
                <a:ln w="0">
                  <a:noFill/>
                </a:ln>
                <a:solidFill>
                  <a:schemeClr val="tx1">
                    <a:lumMod val="65000"/>
                    <a:lumOff val="35000"/>
                  </a:schemeClr>
                </a:solidFill>
                <a:cs typeface="+mn-ea"/>
                <a:sym typeface="+mn-lt"/>
              </a:rPr>
              <a:t>政府信息公开行政复议、行政诉讼情况</a:t>
            </a:r>
            <a:endParaRPr lang="zh-CN" altLang="en-US" sz="1400" kern="0" noProof="1">
              <a:solidFill>
                <a:schemeClr val="tx1">
                  <a:lumMod val="65000"/>
                  <a:lumOff val="35000"/>
                </a:schemeClr>
              </a:solidFill>
              <a:cs typeface="+mn-ea"/>
              <a:sym typeface="+mn-lt"/>
            </a:endParaRPr>
          </a:p>
        </p:txBody>
      </p:sp>
      <p:sp>
        <p:nvSpPr>
          <p:cNvPr id="32" name="矩形 31"/>
          <p:cNvSpPr/>
          <p:nvPr/>
        </p:nvSpPr>
        <p:spPr>
          <a:xfrm rot="18514101">
            <a:off x="4889716" y="4902848"/>
            <a:ext cx="690245" cy="690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
          <p:cNvSpPr txBox="1"/>
          <p:nvPr/>
        </p:nvSpPr>
        <p:spPr>
          <a:xfrm rot="21574101">
            <a:off x="5024083" y="4996725"/>
            <a:ext cx="360680" cy="521970"/>
          </a:xfrm>
          <a:prstGeom prst="rect">
            <a:avLst/>
          </a:prstGeom>
          <a:noFill/>
        </p:spPr>
        <p:txBody>
          <a:bodyPr wrap="none" rtlCol="0">
            <a:spAutoFit/>
          </a:bodyPr>
          <a:lstStyle/>
          <a:p>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5</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34" name="文本框 10"/>
          <p:cNvSpPr txBox="1"/>
          <p:nvPr/>
        </p:nvSpPr>
        <p:spPr>
          <a:xfrm>
            <a:off x="5863502" y="4535407"/>
            <a:ext cx="6399736" cy="523220"/>
          </a:xfrm>
          <a:prstGeom prst="rect">
            <a:avLst/>
          </a:prstGeom>
          <a:noFill/>
        </p:spPr>
        <p:txBody>
          <a:bodyPr wrap="square" rtlCol="0">
            <a:spAutoFit/>
          </a:bodyPr>
          <a:lstStyle/>
          <a:p>
            <a:pPr lvl="0">
              <a:defRPr/>
            </a:pPr>
            <a:r>
              <a:rPr lang="zh-CN" altLang="en-US" sz="2800" b="1" kern="0" dirty="0" smtClean="0">
                <a:ln w="0">
                  <a:noFill/>
                </a:ln>
                <a:solidFill>
                  <a:schemeClr val="tx1">
                    <a:lumMod val="65000"/>
                    <a:lumOff val="35000"/>
                  </a:schemeClr>
                </a:solidFill>
                <a:cs typeface="+mn-ea"/>
                <a:sym typeface="+mn-lt"/>
              </a:rPr>
              <a:t>存在的主要问题及改进情况</a:t>
            </a:r>
            <a:endParaRPr lang="zh-CN" altLang="en-US" sz="1400" kern="0" noProof="1">
              <a:solidFill>
                <a:schemeClr val="tx1">
                  <a:lumMod val="65000"/>
                  <a:lumOff val="35000"/>
                </a:schemeClr>
              </a:solidFill>
              <a:cs typeface="+mn-ea"/>
              <a:sym typeface="+mn-lt"/>
            </a:endParaRPr>
          </a:p>
        </p:txBody>
      </p:sp>
      <p:sp>
        <p:nvSpPr>
          <p:cNvPr id="35" name="矩形 34"/>
          <p:cNvSpPr/>
          <p:nvPr/>
        </p:nvSpPr>
        <p:spPr>
          <a:xfrm rot="18514101">
            <a:off x="4697860" y="5958920"/>
            <a:ext cx="690245" cy="690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
          <p:cNvSpPr txBox="1"/>
          <p:nvPr/>
        </p:nvSpPr>
        <p:spPr>
          <a:xfrm rot="21574101">
            <a:off x="4832227" y="6052797"/>
            <a:ext cx="360680" cy="521970"/>
          </a:xfrm>
          <a:prstGeom prst="rect">
            <a:avLst/>
          </a:prstGeom>
          <a:noFill/>
        </p:spPr>
        <p:txBody>
          <a:bodyPr wrap="none" rtlCol="0">
            <a:spAutoFit/>
          </a:bodyPr>
          <a:lstStyle/>
          <a:p>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6</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38" name="文本框 10"/>
          <p:cNvSpPr txBox="1"/>
          <p:nvPr/>
        </p:nvSpPr>
        <p:spPr>
          <a:xfrm>
            <a:off x="5809670" y="5660491"/>
            <a:ext cx="6399736" cy="523220"/>
          </a:xfrm>
          <a:prstGeom prst="rect">
            <a:avLst/>
          </a:prstGeom>
          <a:noFill/>
        </p:spPr>
        <p:txBody>
          <a:bodyPr wrap="square" rtlCol="0">
            <a:spAutoFit/>
          </a:bodyPr>
          <a:lstStyle/>
          <a:p>
            <a:pPr lvl="0">
              <a:defRPr/>
            </a:pPr>
            <a:r>
              <a:rPr lang="zh-CN" altLang="en-US" sz="2800" b="1" kern="0" dirty="0" smtClean="0">
                <a:ln w="0">
                  <a:noFill/>
                </a:ln>
                <a:solidFill>
                  <a:schemeClr val="tx1">
                    <a:lumMod val="65000"/>
                    <a:lumOff val="35000"/>
                  </a:schemeClr>
                </a:solidFill>
                <a:cs typeface="+mn-ea"/>
                <a:sym typeface="+mn-lt"/>
              </a:rPr>
              <a:t>其他需要报告的事项</a:t>
            </a:r>
            <a:endParaRPr lang="zh-CN" altLang="en-US" sz="1400" kern="0" noProof="1">
              <a:solidFill>
                <a:schemeClr val="tx1">
                  <a:lumMod val="65000"/>
                  <a:lumOff val="35000"/>
                </a:schemeClr>
              </a:solidFill>
              <a:cs typeface="+mn-ea"/>
              <a:sym typeface="+mn-lt"/>
            </a:endParaRPr>
          </a:p>
        </p:txBody>
      </p:sp>
      <p:cxnSp>
        <p:nvCxnSpPr>
          <p:cNvPr id="39" name="直线连接符 51"/>
          <p:cNvCxnSpPr/>
          <p:nvPr/>
        </p:nvCxnSpPr>
        <p:spPr>
          <a:xfrm>
            <a:off x="5672780" y="5213904"/>
            <a:ext cx="56980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线连接符 51"/>
          <p:cNvCxnSpPr/>
          <p:nvPr/>
        </p:nvCxnSpPr>
        <p:spPr>
          <a:xfrm>
            <a:off x="5488158" y="6246699"/>
            <a:ext cx="5698053"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screen"/>
          <a:srcRect/>
          <a:stretch>
            <a:fillRect/>
          </a:stretch>
        </p:blipFill>
        <p:spPr>
          <a:xfrm>
            <a:off x="4199890" y="980440"/>
            <a:ext cx="8373110" cy="1472565"/>
          </a:xfrm>
          <a:prstGeom prst="trapezoid">
            <a:avLst/>
          </a:prstGeom>
        </p:spPr>
      </p:pic>
      <p:sp>
        <p:nvSpPr>
          <p:cNvPr id="57" name="任意形状 56"/>
          <p:cNvSpPr/>
          <p:nvPr/>
        </p:nvSpPr>
        <p:spPr>
          <a:xfrm flipH="1" flipV="1">
            <a:off x="0" y="2926419"/>
            <a:ext cx="7022264" cy="2042663"/>
          </a:xfrm>
          <a:custGeom>
            <a:avLst/>
            <a:gdLst>
              <a:gd name="connsiteX0" fmla="*/ 7022264 w 7022264"/>
              <a:gd name="connsiteY0" fmla="*/ 2042663 h 2042663"/>
              <a:gd name="connsiteX1" fmla="*/ 0 w 7022264"/>
              <a:gd name="connsiteY1" fmla="*/ 2042663 h 2042663"/>
              <a:gd name="connsiteX2" fmla="*/ 1030973 w 7022264"/>
              <a:gd name="connsiteY2" fmla="*/ 0 h 2042663"/>
              <a:gd name="connsiteX3" fmla="*/ 7022264 w 7022264"/>
              <a:gd name="connsiteY3" fmla="*/ 0 h 2042663"/>
            </a:gdLst>
            <a:ahLst/>
            <a:cxnLst>
              <a:cxn ang="0">
                <a:pos x="connsiteX0" y="connsiteY0"/>
              </a:cxn>
              <a:cxn ang="0">
                <a:pos x="connsiteX1" y="connsiteY1"/>
              </a:cxn>
              <a:cxn ang="0">
                <a:pos x="connsiteX2" y="connsiteY2"/>
              </a:cxn>
              <a:cxn ang="0">
                <a:pos x="connsiteX3" y="connsiteY3"/>
              </a:cxn>
            </a:cxnLst>
            <a:rect l="l" t="t" r="r" b="b"/>
            <a:pathLst>
              <a:path w="7022264" h="2042663">
                <a:moveTo>
                  <a:pt x="7022264" y="2042663"/>
                </a:moveTo>
                <a:lnTo>
                  <a:pt x="0" y="2042663"/>
                </a:lnTo>
                <a:lnTo>
                  <a:pt x="1030973" y="0"/>
                </a:lnTo>
                <a:lnTo>
                  <a:pt x="7022264" y="0"/>
                </a:ln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任意形状 47"/>
          <p:cNvSpPr/>
          <p:nvPr/>
        </p:nvSpPr>
        <p:spPr>
          <a:xfrm flipV="1">
            <a:off x="0" y="2120071"/>
            <a:ext cx="10006641" cy="2508130"/>
          </a:xfrm>
          <a:custGeom>
            <a:avLst/>
            <a:gdLst>
              <a:gd name="connsiteX0" fmla="*/ 0 w 10006641"/>
              <a:gd name="connsiteY0" fmla="*/ 2508130 h 2508130"/>
              <a:gd name="connsiteX1" fmla="*/ 10006641 w 10006641"/>
              <a:gd name="connsiteY1" fmla="*/ 2508130 h 2508130"/>
              <a:gd name="connsiteX2" fmla="*/ 8740738 w 10006641"/>
              <a:gd name="connsiteY2" fmla="*/ 0 h 2508130"/>
              <a:gd name="connsiteX3" fmla="*/ 0 w 10006641"/>
              <a:gd name="connsiteY3" fmla="*/ 0 h 2508130"/>
            </a:gdLst>
            <a:ahLst/>
            <a:cxnLst>
              <a:cxn ang="0">
                <a:pos x="connsiteX0" y="connsiteY0"/>
              </a:cxn>
              <a:cxn ang="0">
                <a:pos x="connsiteX1" y="connsiteY1"/>
              </a:cxn>
              <a:cxn ang="0">
                <a:pos x="connsiteX2" y="connsiteY2"/>
              </a:cxn>
              <a:cxn ang="0">
                <a:pos x="connsiteX3" y="connsiteY3"/>
              </a:cxn>
            </a:cxnLst>
            <a:rect l="l" t="t" r="r" b="b"/>
            <a:pathLst>
              <a:path w="10006641" h="2508130">
                <a:moveTo>
                  <a:pt x="0" y="2508130"/>
                </a:moveTo>
                <a:lnTo>
                  <a:pt x="10006641" y="2508130"/>
                </a:lnTo>
                <a:lnTo>
                  <a:pt x="8740738"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1000664" y="2266139"/>
            <a:ext cx="1059180" cy="2214880"/>
          </a:xfrm>
          <a:prstGeom prst="rect">
            <a:avLst/>
          </a:prstGeom>
          <a:noFill/>
        </p:spPr>
        <p:txBody>
          <a:bodyPr wrap="none" rtlCol="0">
            <a:spAutoFit/>
          </a:bodyPr>
          <a:lstStyle/>
          <a:p>
            <a:r>
              <a:rPr kumimoji="1" lang="en-US" altLang="zh-CN" sz="13800" dirty="0">
                <a:solidFill>
                  <a:schemeClr val="bg1"/>
                </a:solidFill>
                <a:latin typeface="Agency FB" panose="020B0503020202020204" charset="0"/>
                <a:ea typeface="Agency FB" panose="020B0503020202020204" charset="0"/>
                <a:cs typeface="Agency FB" panose="020B0503020202020204" charset="0"/>
              </a:rPr>
              <a:t>1</a:t>
            </a:r>
            <a:endParaRPr kumimoji="1" lang="zh-CN" altLang="en-US" sz="13800" dirty="0">
              <a:solidFill>
                <a:schemeClr val="bg1"/>
              </a:solidFill>
              <a:latin typeface="Agency FB" panose="020B0503020202020204" charset="0"/>
              <a:ea typeface="Agency FB" panose="020B0503020202020204" charset="0"/>
              <a:cs typeface="Agency FB" panose="020B0503020202020204" charset="0"/>
            </a:endParaRPr>
          </a:p>
        </p:txBody>
      </p:sp>
      <p:sp>
        <p:nvSpPr>
          <p:cNvPr id="58" name="文本框 57"/>
          <p:cNvSpPr txBox="1"/>
          <p:nvPr/>
        </p:nvSpPr>
        <p:spPr>
          <a:xfrm>
            <a:off x="2742707" y="2713578"/>
            <a:ext cx="2646878" cy="830997"/>
          </a:xfrm>
          <a:prstGeom prst="rect">
            <a:avLst/>
          </a:prstGeom>
          <a:noFill/>
        </p:spPr>
        <p:txBody>
          <a:bodyPr wrap="none" rtlCol="0">
            <a:spAutoFit/>
          </a:bodyPr>
          <a:lstStyle/>
          <a:p>
            <a:r>
              <a:rPr kumimoji="1"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总体情况</a:t>
            </a:r>
            <a:endPar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0" y="5416800"/>
            <a:ext cx="12192000" cy="1564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7903902" y="1732690"/>
            <a:ext cx="0" cy="16691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228574" y="5082897"/>
            <a:ext cx="0" cy="134895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854665" y="5082897"/>
            <a:ext cx="0" cy="134895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534616" y="263157"/>
            <a:ext cx="3057248" cy="523220"/>
          </a:xfrm>
          <a:prstGeom prst="rect">
            <a:avLst/>
          </a:prstGeom>
          <a:noFill/>
        </p:spPr>
        <p:txBody>
          <a:bodyPr wrap="none" rtlCol="0">
            <a:spAutoFit/>
          </a:bodyPr>
          <a:lstStyle/>
          <a:p>
            <a:pPr algn="ctr">
              <a:defRPr sz="2160" b="1" i="0" u="none" strike="noStrike" kern="1200" baseline="0">
                <a:solidFill>
                  <a:srgbClr val="080808"/>
                </a:solidFill>
                <a:latin typeface="+mn-lt"/>
                <a:ea typeface="+mn-ea"/>
                <a:cs typeface="+mn-cs"/>
              </a:defRPr>
            </a:pPr>
            <a:r>
              <a:rPr lang="zh-CN" altLang="en-US" sz="2800" dirty="0"/>
              <a:t>信息主动公开情况</a:t>
            </a:r>
            <a:endParaRPr lang="zh-CN" altLang="en-US" sz="2800" dirty="0"/>
          </a:p>
        </p:txBody>
      </p:sp>
      <p:sp>
        <p:nvSpPr>
          <p:cNvPr id="70" name="文本框 69"/>
          <p:cNvSpPr txBox="1"/>
          <p:nvPr/>
        </p:nvSpPr>
        <p:spPr>
          <a:xfrm rot="21574101">
            <a:off x="392211" y="289467"/>
            <a:ext cx="780983" cy="523220"/>
          </a:xfrm>
          <a:prstGeom prst="rect">
            <a:avLst/>
          </a:prstGeom>
          <a:noFill/>
        </p:spPr>
        <p:txBody>
          <a:bodyPr wrap="none" rtlCol="0">
            <a:spAutoFit/>
          </a:bodyPr>
          <a:lstStyle/>
          <a:p>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r>
              <a:rPr kumimoji="1" lang="zh-CN" altLang="en-US"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一</a:t>
            </a:r>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graphicFrame>
        <p:nvGraphicFramePr>
          <p:cNvPr id="2" name="图表 1"/>
          <p:cNvGraphicFramePr/>
          <p:nvPr/>
        </p:nvGraphicFramePr>
        <p:xfrm>
          <a:off x="0" y="815975"/>
          <a:ext cx="12192000" cy="604266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screen"/>
          <a:srcRect/>
          <a:stretch>
            <a:fillRect/>
          </a:stretch>
        </p:blipFill>
        <p:spPr>
          <a:xfrm>
            <a:off x="4218940" y="647506"/>
            <a:ext cx="8373110" cy="1472565"/>
          </a:xfrm>
          <a:prstGeom prst="trapezoid">
            <a:avLst/>
          </a:prstGeom>
        </p:spPr>
      </p:pic>
      <p:sp>
        <p:nvSpPr>
          <p:cNvPr id="57" name="任意形状 56"/>
          <p:cNvSpPr/>
          <p:nvPr/>
        </p:nvSpPr>
        <p:spPr>
          <a:xfrm flipH="1" flipV="1">
            <a:off x="0" y="2926419"/>
            <a:ext cx="7022264" cy="2042663"/>
          </a:xfrm>
          <a:custGeom>
            <a:avLst/>
            <a:gdLst>
              <a:gd name="connsiteX0" fmla="*/ 7022264 w 7022264"/>
              <a:gd name="connsiteY0" fmla="*/ 2042663 h 2042663"/>
              <a:gd name="connsiteX1" fmla="*/ 0 w 7022264"/>
              <a:gd name="connsiteY1" fmla="*/ 2042663 h 2042663"/>
              <a:gd name="connsiteX2" fmla="*/ 1030973 w 7022264"/>
              <a:gd name="connsiteY2" fmla="*/ 0 h 2042663"/>
              <a:gd name="connsiteX3" fmla="*/ 7022264 w 7022264"/>
              <a:gd name="connsiteY3" fmla="*/ 0 h 2042663"/>
            </a:gdLst>
            <a:ahLst/>
            <a:cxnLst>
              <a:cxn ang="0">
                <a:pos x="connsiteX0" y="connsiteY0"/>
              </a:cxn>
              <a:cxn ang="0">
                <a:pos x="connsiteX1" y="connsiteY1"/>
              </a:cxn>
              <a:cxn ang="0">
                <a:pos x="connsiteX2" y="connsiteY2"/>
              </a:cxn>
              <a:cxn ang="0">
                <a:pos x="connsiteX3" y="connsiteY3"/>
              </a:cxn>
            </a:cxnLst>
            <a:rect l="l" t="t" r="r" b="b"/>
            <a:pathLst>
              <a:path w="7022264" h="2042663">
                <a:moveTo>
                  <a:pt x="7022264" y="2042663"/>
                </a:moveTo>
                <a:lnTo>
                  <a:pt x="0" y="2042663"/>
                </a:lnTo>
                <a:lnTo>
                  <a:pt x="1030973" y="0"/>
                </a:lnTo>
                <a:lnTo>
                  <a:pt x="7022264" y="0"/>
                </a:ln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任意形状 47"/>
          <p:cNvSpPr/>
          <p:nvPr/>
        </p:nvSpPr>
        <p:spPr>
          <a:xfrm flipV="1">
            <a:off x="0" y="2120071"/>
            <a:ext cx="11495314" cy="2508130"/>
          </a:xfrm>
          <a:custGeom>
            <a:avLst/>
            <a:gdLst>
              <a:gd name="connsiteX0" fmla="*/ 0 w 10006641"/>
              <a:gd name="connsiteY0" fmla="*/ 2508130 h 2508130"/>
              <a:gd name="connsiteX1" fmla="*/ 10006641 w 10006641"/>
              <a:gd name="connsiteY1" fmla="*/ 2508130 h 2508130"/>
              <a:gd name="connsiteX2" fmla="*/ 8740738 w 10006641"/>
              <a:gd name="connsiteY2" fmla="*/ 0 h 2508130"/>
              <a:gd name="connsiteX3" fmla="*/ 0 w 10006641"/>
              <a:gd name="connsiteY3" fmla="*/ 0 h 2508130"/>
            </a:gdLst>
            <a:ahLst/>
            <a:cxnLst>
              <a:cxn ang="0">
                <a:pos x="connsiteX0" y="connsiteY0"/>
              </a:cxn>
              <a:cxn ang="0">
                <a:pos x="connsiteX1" y="connsiteY1"/>
              </a:cxn>
              <a:cxn ang="0">
                <a:pos x="connsiteX2" y="connsiteY2"/>
              </a:cxn>
              <a:cxn ang="0">
                <a:pos x="connsiteX3" y="connsiteY3"/>
              </a:cxn>
            </a:cxnLst>
            <a:rect l="l" t="t" r="r" b="b"/>
            <a:pathLst>
              <a:path w="10006641" h="2508130">
                <a:moveTo>
                  <a:pt x="0" y="2508130"/>
                </a:moveTo>
                <a:lnTo>
                  <a:pt x="10006641" y="2508130"/>
                </a:lnTo>
                <a:lnTo>
                  <a:pt x="8740738"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552989" y="2266139"/>
            <a:ext cx="875561" cy="2215991"/>
          </a:xfrm>
          <a:prstGeom prst="rect">
            <a:avLst/>
          </a:prstGeom>
          <a:noFill/>
        </p:spPr>
        <p:txBody>
          <a:bodyPr wrap="none" rtlCol="0">
            <a:spAutoFit/>
          </a:bodyPr>
          <a:lstStyle/>
          <a:p>
            <a:r>
              <a:rPr kumimoji="1" lang="en-US" altLang="zh-CN" sz="13800" dirty="0" smtClean="0">
                <a:solidFill>
                  <a:schemeClr val="bg1"/>
                </a:solidFill>
                <a:latin typeface="Agency FB" panose="020B0503020202020204" charset="0"/>
                <a:ea typeface="Agency FB" panose="020B0503020202020204" charset="0"/>
                <a:cs typeface="Agency FB" panose="020B0503020202020204" charset="0"/>
              </a:rPr>
              <a:t>2</a:t>
            </a:r>
            <a:endParaRPr kumimoji="1" lang="zh-CN" altLang="en-US" sz="13800" dirty="0">
              <a:solidFill>
                <a:schemeClr val="bg1"/>
              </a:solidFill>
              <a:latin typeface="Agency FB" panose="020B0503020202020204" charset="0"/>
              <a:ea typeface="Agency FB" panose="020B0503020202020204" charset="0"/>
              <a:cs typeface="Agency FB" panose="020B0503020202020204" charset="0"/>
            </a:endParaRPr>
          </a:p>
        </p:txBody>
      </p:sp>
      <p:sp>
        <p:nvSpPr>
          <p:cNvPr id="58" name="文本框 57"/>
          <p:cNvSpPr txBox="1"/>
          <p:nvPr/>
        </p:nvSpPr>
        <p:spPr>
          <a:xfrm>
            <a:off x="2104570" y="2989344"/>
            <a:ext cx="8040915" cy="830997"/>
          </a:xfrm>
          <a:prstGeom prst="rect">
            <a:avLst/>
          </a:prstGeom>
          <a:noFill/>
        </p:spPr>
        <p:txBody>
          <a:bodyPr wrap="square" rtlCol="0">
            <a:spAutoFit/>
          </a:bodyPr>
          <a:lstStyle/>
          <a:p>
            <a:pPr algn="just"/>
            <a:r>
              <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主动公开</a:t>
            </a:r>
            <a:r>
              <a:rPr kumimoji="1"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政府</a:t>
            </a:r>
            <a:r>
              <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信息工作</a:t>
            </a:r>
            <a:r>
              <a:rPr kumimoji="1"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情况</a:t>
            </a:r>
            <a:endPar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0" y="5416800"/>
            <a:ext cx="12192000" cy="1564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1371600" y="263157"/>
            <a:ext cx="8802410" cy="954107"/>
          </a:xfrm>
          <a:prstGeom prst="rect">
            <a:avLst/>
          </a:prstGeom>
          <a:noFill/>
        </p:spPr>
        <p:txBody>
          <a:bodyPr wrap="none" rtlCol="0">
            <a:spAutoFit/>
          </a:bodyPr>
          <a:lstStyle/>
          <a:p>
            <a:pPr lvl="0"/>
            <a:r>
              <a:rPr kumimoji="1" lang="zh-CN" altLang="en-US" sz="2800" dirty="0" smtClean="0">
                <a:solidFill>
                  <a:schemeClr val="accent4"/>
                </a:solidFill>
                <a:latin typeface="方正小标宋简体" panose="02010601030101010101" charset="-122"/>
                <a:ea typeface="方正小标宋简体" panose="02010601030101010101" charset="-122"/>
                <a:cs typeface="微软雅黑" panose="020B0503020204020204" pitchFamily="34" charset="-122"/>
                <a:sym typeface="+mn-lt"/>
              </a:rPr>
              <a:t>依</a:t>
            </a:r>
            <a:r>
              <a:rPr kumimoji="1" lang="zh-CN" altLang="en-US" sz="2800" dirty="0">
                <a:solidFill>
                  <a:schemeClr val="accent4"/>
                </a:solidFill>
                <a:latin typeface="方正小标宋简体" panose="02010601030101010101" charset="-122"/>
                <a:ea typeface="方正小标宋简体" panose="02010601030101010101" charset="-122"/>
                <a:cs typeface="微软雅黑" panose="020B0503020204020204" pitchFamily="34" charset="-122"/>
                <a:sym typeface="+mn-lt"/>
              </a:rPr>
              <a:t>申请公开政府信息办理情况和不予公开政府信息情况</a:t>
            </a:r>
            <a:endParaRPr kumimoji="1" lang="zh-CN" altLang="en-US" sz="2800" dirty="0">
              <a:solidFill>
                <a:schemeClr val="accent4"/>
              </a:solidFill>
              <a:latin typeface="方正小标宋简体" panose="02010601030101010101" charset="-122"/>
              <a:ea typeface="方正小标宋简体" panose="02010601030101010101" charset="-122"/>
              <a:cs typeface="微软雅黑" panose="020B0503020204020204" pitchFamily="34" charset="-122"/>
              <a:sym typeface="+mn-lt"/>
            </a:endParaRPr>
          </a:p>
          <a:p>
            <a:endParaRPr kumimoji="1" lang="zh-CN" altLang="en-US" sz="2800" dirty="0">
              <a:solidFill>
                <a:schemeClr val="accent4"/>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70" name="文本框 69"/>
          <p:cNvSpPr txBox="1"/>
          <p:nvPr/>
        </p:nvSpPr>
        <p:spPr>
          <a:xfrm rot="21574101">
            <a:off x="392211" y="289467"/>
            <a:ext cx="780983" cy="523220"/>
          </a:xfrm>
          <a:prstGeom prst="rect">
            <a:avLst/>
          </a:prstGeom>
          <a:noFill/>
        </p:spPr>
        <p:txBody>
          <a:bodyPr wrap="none" rtlCol="0">
            <a:spAutoFit/>
          </a:bodyPr>
          <a:lstStyle/>
          <a:p>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r>
              <a:rPr kumimoji="1" lang="zh-CN" altLang="en-US"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二</a:t>
            </a:r>
            <a:r>
              <a:rPr kumimoji="1" lang="en-US" altLang="zh-CN" sz="2800" dirty="0" smtClean="0">
                <a:solidFill>
                  <a:schemeClr val="bg1"/>
                </a:solidFill>
                <a:latin typeface="方正小标宋简体" panose="02010601030101010101" charset="-122"/>
                <a:ea typeface="方正小标宋简体" panose="02010601030101010101" charset="-122"/>
                <a:cs typeface="微软雅黑" panose="020B0503020204020204" pitchFamily="34" charset="-122"/>
              </a:rPr>
              <a:t>)</a:t>
            </a:r>
            <a:endParaRPr kumimoji="1" lang="zh-CN" altLang="en-US" sz="2800" dirty="0">
              <a:solidFill>
                <a:schemeClr val="bg1"/>
              </a:solidFill>
              <a:latin typeface="方正小标宋简体" panose="02010601030101010101" charset="-122"/>
              <a:ea typeface="方正小标宋简体" panose="02010601030101010101" charset="-122"/>
              <a:cs typeface="微软雅黑" panose="020B0503020204020204" pitchFamily="34" charset="-122"/>
            </a:endParaRPr>
          </a:p>
        </p:txBody>
      </p:sp>
      <p:sp>
        <p:nvSpPr>
          <p:cNvPr id="13" name="矩形 12"/>
          <p:cNvSpPr/>
          <p:nvPr/>
        </p:nvSpPr>
        <p:spPr>
          <a:xfrm>
            <a:off x="1016001" y="1960440"/>
            <a:ext cx="10130970" cy="2793817"/>
          </a:xfrm>
          <a:prstGeom prst="rect">
            <a:avLst/>
          </a:prstGeom>
          <a:solidFill>
            <a:srgbClr val="00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59790" fontAlgn="base"/>
            <a:endParaRPr lang="zh-CN" altLang="en-US" dirty="0">
              <a:solidFill>
                <a:schemeClr val="bg1"/>
              </a:solidFill>
            </a:endParaRPr>
          </a:p>
        </p:txBody>
      </p:sp>
      <p:sp>
        <p:nvSpPr>
          <p:cNvPr id="100" name="文本框 99"/>
          <p:cNvSpPr txBox="1"/>
          <p:nvPr/>
        </p:nvSpPr>
        <p:spPr>
          <a:xfrm>
            <a:off x="1371601" y="2246728"/>
            <a:ext cx="9528628" cy="2225040"/>
          </a:xfrm>
          <a:prstGeom prst="rect">
            <a:avLst/>
          </a:prstGeom>
          <a:noFill/>
          <a:ln w="9525">
            <a:noFill/>
          </a:ln>
        </p:spPr>
        <p:txBody>
          <a:bodyPr wrap="square">
            <a:spAutoFit/>
          </a:bodyPr>
          <a:lstStyle/>
          <a:p>
            <a:pPr marL="0" indent="406400" algn="l"/>
            <a:endParaRPr lang="en-US" sz="1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endParaRPr>
          </a:p>
          <a:p>
            <a:pPr>
              <a:lnSpc>
                <a:spcPct val="130000"/>
              </a:lnSpc>
            </a:pPr>
            <a:r>
              <a:rPr lang="en-US"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1.</a:t>
            </a:r>
            <a:r>
              <a:rPr lang="zh-CN" altLang="en-US"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办理情况。</a:t>
            </a:r>
            <a:r>
              <a:rPr lang="en-US"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2024</a:t>
            </a:r>
            <a:r>
              <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年，滕州市统计局共</a:t>
            </a:r>
            <a:r>
              <a:rPr lang="zh-CN" altLang="zh-CN" sz="2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受理</a:t>
            </a:r>
            <a:r>
              <a:rPr lang="en-US" altLang="zh-CN" sz="2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2</a:t>
            </a:r>
            <a:r>
              <a:rPr lang="zh-CN" altLang="zh-CN" sz="2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件</a:t>
            </a:r>
            <a:r>
              <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政府信息公开申请。结转上年政府信息公开申请</a:t>
            </a:r>
            <a:r>
              <a:rPr lang="en-US"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0</a:t>
            </a:r>
            <a:r>
              <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件。</a:t>
            </a:r>
            <a:endPar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endParaRPr>
          </a:p>
          <a:p>
            <a:pPr>
              <a:lnSpc>
                <a:spcPct val="130000"/>
              </a:lnSpc>
            </a:pPr>
            <a:r>
              <a:rPr lang="en-US"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2.</a:t>
            </a:r>
            <a:r>
              <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处理情况。共答复政府信息公开申请</a:t>
            </a:r>
            <a:r>
              <a:rPr lang="en-US"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2</a:t>
            </a:r>
            <a:r>
              <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件，按时</a:t>
            </a:r>
            <a:r>
              <a:rPr lang="zh-CN" altLang="zh-CN" sz="2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办结</a:t>
            </a:r>
            <a:r>
              <a:rPr lang="en-US" altLang="zh-CN" sz="2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2</a:t>
            </a:r>
            <a:r>
              <a:rPr lang="zh-CN" altLang="zh-CN" sz="2400" dirty="0" smtClean="0">
                <a:solidFill>
                  <a:schemeClr val="bg1"/>
                </a:solidFill>
                <a:latin typeface="方正小标宋简体" panose="02010601030101010101" charset="-122"/>
                <a:ea typeface="方正小标宋简体" panose="02010601030101010101" charset="-122"/>
                <a:cs typeface="方正小标宋简体" panose="02010601030101010101" charset="-122"/>
              </a:rPr>
              <a:t>件</a:t>
            </a:r>
            <a:r>
              <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，按时办结率 </a:t>
            </a:r>
            <a:r>
              <a:rPr lang="en-US"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100 %</a:t>
            </a:r>
            <a:r>
              <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rPr>
              <a:t>。</a:t>
            </a:r>
            <a:endParaRPr lang="zh-CN" altLang="zh-CN" sz="2400" dirty="0">
              <a:solidFill>
                <a:schemeClr val="bg1"/>
              </a:solidFill>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540" y="-2540"/>
          <a:ext cx="12194540" cy="6863080"/>
        </p:xfrm>
        <a:graphic>
          <a:graphicData uri="http://schemas.openxmlformats.org/drawingml/2006/table">
            <a:tbl>
              <a:tblPr firstRow="1" firstCol="1" bandRow="1">
                <a:tableStyleId>{5C22544A-7EE6-4342-B048-85BDC9FD1C3A}</a:tableStyleId>
              </a:tblPr>
              <a:tblGrid>
                <a:gridCol w="3048635"/>
                <a:gridCol w="3048635"/>
                <a:gridCol w="3048635"/>
                <a:gridCol w="3048635"/>
              </a:tblGrid>
              <a:tr h="490220">
                <a:tc gridSpan="4">
                  <a:txBody>
                    <a:bodyPr/>
                    <a:lstStyle/>
                    <a:p>
                      <a:pPr algn="ctr">
                        <a:lnSpc>
                          <a:spcPts val="3000"/>
                        </a:lnSpc>
                        <a:spcAft>
                          <a:spcPts val="0"/>
                        </a:spcAft>
                      </a:pPr>
                      <a:r>
                        <a:rPr lang="zh-CN" sz="1800" kern="0" dirty="0">
                          <a:effectLst/>
                        </a:rPr>
                        <a:t>第二十条第（一）项</a:t>
                      </a:r>
                      <a:endParaRPr lang="zh-CN" sz="1800" kern="0" dirty="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c hMerge="1">
                  <a:tcPr/>
                </a:tc>
              </a:tr>
              <a:tr h="490220">
                <a:tc>
                  <a:txBody>
                    <a:bodyPr/>
                    <a:lstStyle/>
                    <a:p>
                      <a:pPr algn="ctr">
                        <a:lnSpc>
                          <a:spcPts val="3000"/>
                        </a:lnSpc>
                        <a:spcAft>
                          <a:spcPts val="0"/>
                        </a:spcAft>
                      </a:pPr>
                      <a:r>
                        <a:rPr lang="zh-CN" sz="1800" kern="0" dirty="0">
                          <a:effectLst/>
                        </a:rPr>
                        <a:t>信息内容</a:t>
                      </a:r>
                      <a:endParaRPr lang="zh-CN" sz="1800" kern="0" dirty="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zh-CN" sz="1800" kern="0">
                          <a:effectLst/>
                        </a:rPr>
                        <a:t>本年制发件数</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zh-CN" sz="1800" kern="0">
                          <a:effectLst/>
                        </a:rPr>
                        <a:t>本年废止件数</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zh-CN" sz="1800" kern="0">
                          <a:effectLst/>
                        </a:rPr>
                        <a:t>现行有效件数</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r>
              <a:tr h="490220">
                <a:tc>
                  <a:txBody>
                    <a:bodyPr/>
                    <a:lstStyle/>
                    <a:p>
                      <a:pPr algn="ctr">
                        <a:lnSpc>
                          <a:spcPts val="3000"/>
                        </a:lnSpc>
                        <a:spcAft>
                          <a:spcPts val="0"/>
                        </a:spcAft>
                      </a:pPr>
                      <a:r>
                        <a:rPr lang="zh-CN" sz="1800" kern="0">
                          <a:effectLst/>
                        </a:rPr>
                        <a:t>规章</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en-US" sz="1800" kern="100">
                          <a:effectLst/>
                        </a:rPr>
                        <a:t>0</a:t>
                      </a:r>
                      <a:endParaRPr lang="en-US" sz="1800" kern="10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en-US" sz="1800" kern="100">
                          <a:effectLst/>
                        </a:rPr>
                        <a:t>0</a:t>
                      </a:r>
                      <a:endParaRPr lang="en-US" sz="1800" kern="10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en-US" sz="1800" kern="100">
                          <a:effectLst/>
                        </a:rPr>
                        <a:t>0</a:t>
                      </a:r>
                      <a:endParaRPr lang="en-US" sz="1800" kern="100">
                        <a:effectLst/>
                        <a:latin typeface="Calibri" panose="020F0502020204030204"/>
                        <a:ea typeface="宋体" panose="02010600030101010101" pitchFamily="2" charset="-122"/>
                        <a:cs typeface="Times New Roman" panose="02020603050405020304"/>
                      </a:endParaRPr>
                    </a:p>
                  </a:txBody>
                  <a:tcPr marL="55946" marR="55946" marT="0" marB="0" anchor="ctr"/>
                </a:tc>
              </a:tr>
              <a:tr h="490220">
                <a:tc>
                  <a:txBody>
                    <a:bodyPr/>
                    <a:lstStyle/>
                    <a:p>
                      <a:pPr algn="ctr">
                        <a:lnSpc>
                          <a:spcPts val="3000"/>
                        </a:lnSpc>
                        <a:spcAft>
                          <a:spcPts val="0"/>
                        </a:spcAft>
                      </a:pPr>
                      <a:r>
                        <a:rPr lang="zh-CN" sz="1800" kern="0">
                          <a:effectLst/>
                        </a:rPr>
                        <a:t>行政规范性文件</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en-US" altLang="zh-CN" sz="1800" kern="100" dirty="0" smtClean="0">
                          <a:effectLst/>
                        </a:rPr>
                        <a:t>0</a:t>
                      </a:r>
                      <a:r>
                        <a:rPr lang="zh-CN" sz="1800" kern="100" dirty="0">
                          <a:effectLst/>
                        </a:rPr>
                        <a:t>　</a:t>
                      </a:r>
                      <a:endParaRPr lang="zh-CN" sz="1800" kern="100" dirty="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en-US" sz="1800" kern="100" dirty="0" smtClean="0">
                          <a:effectLst/>
                        </a:rPr>
                        <a:t>0</a:t>
                      </a:r>
                      <a:endParaRPr lang="en-US" sz="1800" kern="100" dirty="0" smtClean="0">
                        <a:effectLst/>
                        <a:latin typeface="Calibri" panose="020F0502020204030204"/>
                        <a:ea typeface="宋体" panose="02010600030101010101" pitchFamily="2" charset="-122"/>
                        <a:cs typeface="Times New Roman" panose="02020603050405020304"/>
                      </a:endParaRPr>
                    </a:p>
                  </a:txBody>
                  <a:tcPr marL="55946" marR="55946" marT="0" marB="0" anchor="ctr"/>
                </a:tc>
                <a:tc>
                  <a:txBody>
                    <a:bodyPr/>
                    <a:lstStyle/>
                    <a:p>
                      <a:pPr algn="ctr">
                        <a:lnSpc>
                          <a:spcPts val="3000"/>
                        </a:lnSpc>
                        <a:spcAft>
                          <a:spcPts val="0"/>
                        </a:spcAft>
                      </a:pPr>
                      <a:r>
                        <a:rPr lang="en-US" altLang="zh-CN" sz="1800" kern="100" dirty="0" smtClean="0">
                          <a:effectLst/>
                        </a:rPr>
                        <a:t>0</a:t>
                      </a:r>
                      <a:endParaRPr lang="en-US" altLang="zh-CN" sz="1800" kern="100" dirty="0" smtClean="0">
                        <a:effectLst/>
                        <a:latin typeface="Calibri" panose="020F0502020204030204"/>
                        <a:ea typeface="宋体" panose="02010600030101010101" pitchFamily="2" charset="-122"/>
                        <a:cs typeface="Times New Roman" panose="02020603050405020304"/>
                      </a:endParaRPr>
                    </a:p>
                  </a:txBody>
                  <a:tcPr marL="55946" marR="55946" marT="0" marB="0" anchor="ctr"/>
                </a:tc>
              </a:tr>
              <a:tr h="490220">
                <a:tc gridSpan="4">
                  <a:txBody>
                    <a:bodyPr/>
                    <a:lstStyle/>
                    <a:p>
                      <a:pPr algn="ctr">
                        <a:lnSpc>
                          <a:spcPts val="3000"/>
                        </a:lnSpc>
                        <a:spcAft>
                          <a:spcPts val="0"/>
                        </a:spcAft>
                      </a:pPr>
                      <a:r>
                        <a:rPr lang="zh-CN" sz="1800" kern="0">
                          <a:effectLst/>
                        </a:rPr>
                        <a:t>第二十条第（五）项</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c hMerge="1">
                  <a:tcPr/>
                </a:tc>
              </a:tr>
              <a:tr h="490220">
                <a:tc>
                  <a:txBody>
                    <a:bodyPr/>
                    <a:lstStyle/>
                    <a:p>
                      <a:pPr algn="ctr">
                        <a:lnSpc>
                          <a:spcPts val="3000"/>
                        </a:lnSpc>
                        <a:spcAft>
                          <a:spcPts val="0"/>
                        </a:spcAft>
                      </a:pPr>
                      <a:r>
                        <a:rPr lang="zh-CN" sz="1800" kern="0">
                          <a:effectLst/>
                        </a:rPr>
                        <a:t>信息内容</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gridSpan="3">
                  <a:txBody>
                    <a:bodyPr/>
                    <a:lstStyle/>
                    <a:p>
                      <a:pPr algn="ctr">
                        <a:lnSpc>
                          <a:spcPts val="3000"/>
                        </a:lnSpc>
                        <a:spcAft>
                          <a:spcPts val="0"/>
                        </a:spcAft>
                      </a:pPr>
                      <a:r>
                        <a:rPr lang="zh-CN" sz="1800" kern="0" dirty="0">
                          <a:effectLst/>
                        </a:rPr>
                        <a:t>本年处理决定数量</a:t>
                      </a:r>
                      <a:endParaRPr lang="zh-CN" sz="1800" kern="0" dirty="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r>
              <a:tr h="490220">
                <a:tc>
                  <a:txBody>
                    <a:bodyPr/>
                    <a:lstStyle/>
                    <a:p>
                      <a:pPr algn="ctr">
                        <a:lnSpc>
                          <a:spcPts val="3000"/>
                        </a:lnSpc>
                        <a:spcAft>
                          <a:spcPts val="0"/>
                        </a:spcAft>
                      </a:pPr>
                      <a:r>
                        <a:rPr lang="zh-CN" sz="1800" kern="0">
                          <a:effectLst/>
                        </a:rPr>
                        <a:t>行政许可</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gridSpan="3">
                  <a:txBody>
                    <a:bodyPr/>
                    <a:lstStyle/>
                    <a:p>
                      <a:pPr algn="ctr">
                        <a:lnSpc>
                          <a:spcPts val="3000"/>
                        </a:lnSpc>
                        <a:spcAft>
                          <a:spcPts val="0"/>
                        </a:spcAft>
                      </a:pPr>
                      <a:r>
                        <a:rPr lang="en-US" sz="1800" kern="100" dirty="0" smtClean="0">
                          <a:effectLst/>
                        </a:rPr>
                        <a:t>0</a:t>
                      </a:r>
                      <a:endParaRPr lang="en-US" sz="1800" kern="100" dirty="0" smtClea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r>
              <a:tr h="490220">
                <a:tc gridSpan="4">
                  <a:txBody>
                    <a:bodyPr/>
                    <a:lstStyle/>
                    <a:p>
                      <a:pPr algn="ctr">
                        <a:lnSpc>
                          <a:spcPts val="3000"/>
                        </a:lnSpc>
                        <a:spcAft>
                          <a:spcPts val="0"/>
                        </a:spcAft>
                      </a:pPr>
                      <a:r>
                        <a:rPr lang="zh-CN" sz="1800" kern="0">
                          <a:effectLst/>
                        </a:rPr>
                        <a:t>第二十条第（六）项</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c hMerge="1">
                  <a:tcPr/>
                </a:tc>
              </a:tr>
              <a:tr h="490220">
                <a:tc>
                  <a:txBody>
                    <a:bodyPr/>
                    <a:lstStyle/>
                    <a:p>
                      <a:pPr algn="ctr">
                        <a:lnSpc>
                          <a:spcPts val="3000"/>
                        </a:lnSpc>
                        <a:spcAft>
                          <a:spcPts val="0"/>
                        </a:spcAft>
                      </a:pPr>
                      <a:r>
                        <a:rPr lang="zh-CN" sz="1800" kern="0">
                          <a:effectLst/>
                        </a:rPr>
                        <a:t>信息内容</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gridSpan="3">
                  <a:txBody>
                    <a:bodyPr/>
                    <a:lstStyle/>
                    <a:p>
                      <a:pPr algn="ctr">
                        <a:lnSpc>
                          <a:spcPts val="3000"/>
                        </a:lnSpc>
                        <a:spcAft>
                          <a:spcPts val="0"/>
                        </a:spcAft>
                      </a:pPr>
                      <a:r>
                        <a:rPr lang="zh-CN" sz="1800" kern="0">
                          <a:effectLst/>
                        </a:rPr>
                        <a:t>本年处理决定数量</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r>
              <a:tr h="490220">
                <a:tc>
                  <a:txBody>
                    <a:bodyPr/>
                    <a:lstStyle/>
                    <a:p>
                      <a:pPr algn="ctr">
                        <a:lnSpc>
                          <a:spcPts val="3000"/>
                        </a:lnSpc>
                        <a:spcAft>
                          <a:spcPts val="0"/>
                        </a:spcAft>
                      </a:pPr>
                      <a:r>
                        <a:rPr lang="zh-CN" sz="1800" kern="0" dirty="0">
                          <a:effectLst/>
                        </a:rPr>
                        <a:t>行政处罚</a:t>
                      </a:r>
                      <a:endParaRPr lang="zh-CN" sz="1800" kern="0" dirty="0">
                        <a:effectLst/>
                        <a:latin typeface="Calibri" panose="020F0502020204030204"/>
                        <a:ea typeface="宋体" panose="02010600030101010101" pitchFamily="2" charset="-122"/>
                        <a:cs typeface="Times New Roman" panose="02020603050405020304"/>
                      </a:endParaRPr>
                    </a:p>
                  </a:txBody>
                  <a:tcPr marL="55946" marR="55946" marT="0" marB="0" anchor="ctr"/>
                </a:tc>
                <a:tc gridSpan="3">
                  <a:txBody>
                    <a:bodyPr/>
                    <a:lstStyle/>
                    <a:p>
                      <a:pPr algn="ctr">
                        <a:lnSpc>
                          <a:spcPts val="3000"/>
                        </a:lnSpc>
                        <a:spcAft>
                          <a:spcPts val="0"/>
                        </a:spcAft>
                      </a:pPr>
                      <a:r>
                        <a:rPr lang="en-US" sz="1800" kern="100" dirty="0" smtClean="0">
                          <a:effectLst/>
                        </a:rPr>
                        <a:t>0</a:t>
                      </a:r>
                      <a:endParaRPr lang="en-US" sz="1800" kern="100" dirty="0" smtClea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r>
              <a:tr h="490220">
                <a:tc>
                  <a:txBody>
                    <a:bodyPr/>
                    <a:lstStyle/>
                    <a:p>
                      <a:pPr algn="ctr">
                        <a:lnSpc>
                          <a:spcPts val="3000"/>
                        </a:lnSpc>
                        <a:spcAft>
                          <a:spcPts val="0"/>
                        </a:spcAft>
                      </a:pPr>
                      <a:r>
                        <a:rPr lang="zh-CN" sz="1800" kern="0">
                          <a:effectLst/>
                        </a:rPr>
                        <a:t>行政强制</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gridSpan="3">
                  <a:txBody>
                    <a:bodyPr/>
                    <a:lstStyle/>
                    <a:p>
                      <a:pPr algn="ctr">
                        <a:lnSpc>
                          <a:spcPts val="3000"/>
                        </a:lnSpc>
                        <a:spcAft>
                          <a:spcPts val="0"/>
                        </a:spcAft>
                      </a:pPr>
                      <a:r>
                        <a:rPr lang="en-US" sz="1800" kern="100" dirty="0" smtClean="0">
                          <a:effectLst/>
                        </a:rPr>
                        <a:t>0</a:t>
                      </a:r>
                      <a:endParaRPr lang="en-US" sz="1800" kern="100" dirty="0" smtClea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r>
              <a:tr h="490220">
                <a:tc gridSpan="4">
                  <a:txBody>
                    <a:bodyPr/>
                    <a:lstStyle/>
                    <a:p>
                      <a:pPr algn="ctr">
                        <a:lnSpc>
                          <a:spcPts val="3000"/>
                        </a:lnSpc>
                        <a:spcAft>
                          <a:spcPts val="0"/>
                        </a:spcAft>
                      </a:pPr>
                      <a:r>
                        <a:rPr lang="zh-CN" sz="1800" kern="0">
                          <a:effectLst/>
                        </a:rPr>
                        <a:t>第二十条第（八）项</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c hMerge="1">
                  <a:tcPr/>
                </a:tc>
              </a:tr>
              <a:tr h="490220">
                <a:tc>
                  <a:txBody>
                    <a:bodyPr/>
                    <a:lstStyle/>
                    <a:p>
                      <a:pPr algn="ctr">
                        <a:lnSpc>
                          <a:spcPts val="3000"/>
                        </a:lnSpc>
                        <a:spcAft>
                          <a:spcPts val="0"/>
                        </a:spcAft>
                      </a:pPr>
                      <a:r>
                        <a:rPr lang="zh-CN" sz="1800" kern="0">
                          <a:effectLst/>
                        </a:rPr>
                        <a:t>信息内容</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gridSpan="3">
                  <a:txBody>
                    <a:bodyPr/>
                    <a:lstStyle/>
                    <a:p>
                      <a:pPr algn="ctr">
                        <a:lnSpc>
                          <a:spcPts val="3000"/>
                        </a:lnSpc>
                        <a:spcAft>
                          <a:spcPts val="0"/>
                        </a:spcAft>
                      </a:pPr>
                      <a:r>
                        <a:rPr lang="zh-CN" sz="1800" kern="0">
                          <a:effectLst/>
                        </a:rPr>
                        <a:t>本年收费金额（单位：万元）</a:t>
                      </a:r>
                      <a:endParaRPr lang="zh-CN" sz="1800" ker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r>
              <a:tr h="490220">
                <a:tc>
                  <a:txBody>
                    <a:bodyPr/>
                    <a:lstStyle/>
                    <a:p>
                      <a:pPr algn="ctr">
                        <a:lnSpc>
                          <a:spcPts val="3000"/>
                        </a:lnSpc>
                        <a:spcAft>
                          <a:spcPts val="0"/>
                        </a:spcAft>
                      </a:pPr>
                      <a:r>
                        <a:rPr lang="zh-CN" sz="1800" kern="0" dirty="0" smtClean="0">
                          <a:effectLst/>
                        </a:rPr>
                        <a:t>行政事业性收费</a:t>
                      </a:r>
                      <a:endParaRPr lang="zh-CN" sz="1800" kern="0" dirty="0" smtClean="0">
                        <a:effectLst/>
                        <a:latin typeface="Calibri" panose="020F0502020204030204"/>
                        <a:ea typeface="宋体" panose="02010600030101010101" pitchFamily="2" charset="-122"/>
                        <a:cs typeface="Times New Roman" panose="02020603050405020304"/>
                      </a:endParaRPr>
                    </a:p>
                  </a:txBody>
                  <a:tcPr marL="55946" marR="55946" marT="0" marB="0" anchor="ctr"/>
                </a:tc>
                <a:tc gridSpan="3">
                  <a:txBody>
                    <a:bodyPr/>
                    <a:lstStyle/>
                    <a:p>
                      <a:pPr algn="ctr">
                        <a:lnSpc>
                          <a:spcPts val="3000"/>
                        </a:lnSpc>
                        <a:spcAft>
                          <a:spcPts val="0"/>
                        </a:spcAft>
                      </a:pPr>
                      <a:r>
                        <a:rPr lang="en-US" altLang="zh-CN" sz="1800" kern="100" dirty="0" smtClean="0">
                          <a:effectLst/>
                        </a:rPr>
                        <a:t>0</a:t>
                      </a:r>
                      <a:endParaRPr lang="en-US" altLang="zh-CN" sz="1800" kern="100" dirty="0" smtClean="0">
                        <a:effectLst/>
                        <a:latin typeface="Calibri" panose="020F0502020204030204"/>
                        <a:ea typeface="宋体" panose="02010600030101010101" pitchFamily="2" charset="-122"/>
                        <a:cs typeface="Times New Roman" panose="02020603050405020304"/>
                      </a:endParaRPr>
                    </a:p>
                  </a:txBody>
                  <a:tcPr marL="55946" marR="55946" marT="0" marB="0" anchor="ct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screen"/>
          <a:srcRect/>
          <a:stretch>
            <a:fillRect/>
          </a:stretch>
        </p:blipFill>
        <p:spPr>
          <a:xfrm>
            <a:off x="4199890" y="980440"/>
            <a:ext cx="8373110" cy="1472565"/>
          </a:xfrm>
          <a:prstGeom prst="trapezoid">
            <a:avLst/>
          </a:prstGeom>
        </p:spPr>
      </p:pic>
      <p:sp>
        <p:nvSpPr>
          <p:cNvPr id="57" name="任意形状 56"/>
          <p:cNvSpPr/>
          <p:nvPr/>
        </p:nvSpPr>
        <p:spPr>
          <a:xfrm flipH="1" flipV="1">
            <a:off x="0" y="2926419"/>
            <a:ext cx="7022264" cy="2042663"/>
          </a:xfrm>
          <a:custGeom>
            <a:avLst/>
            <a:gdLst>
              <a:gd name="connsiteX0" fmla="*/ 7022264 w 7022264"/>
              <a:gd name="connsiteY0" fmla="*/ 2042663 h 2042663"/>
              <a:gd name="connsiteX1" fmla="*/ 0 w 7022264"/>
              <a:gd name="connsiteY1" fmla="*/ 2042663 h 2042663"/>
              <a:gd name="connsiteX2" fmla="*/ 1030973 w 7022264"/>
              <a:gd name="connsiteY2" fmla="*/ 0 h 2042663"/>
              <a:gd name="connsiteX3" fmla="*/ 7022264 w 7022264"/>
              <a:gd name="connsiteY3" fmla="*/ 0 h 2042663"/>
            </a:gdLst>
            <a:ahLst/>
            <a:cxnLst>
              <a:cxn ang="0">
                <a:pos x="connsiteX0" y="connsiteY0"/>
              </a:cxn>
              <a:cxn ang="0">
                <a:pos x="connsiteX1" y="connsiteY1"/>
              </a:cxn>
              <a:cxn ang="0">
                <a:pos x="connsiteX2" y="connsiteY2"/>
              </a:cxn>
              <a:cxn ang="0">
                <a:pos x="connsiteX3" y="connsiteY3"/>
              </a:cxn>
            </a:cxnLst>
            <a:rect l="l" t="t" r="r" b="b"/>
            <a:pathLst>
              <a:path w="7022264" h="2042663">
                <a:moveTo>
                  <a:pt x="7022264" y="2042663"/>
                </a:moveTo>
                <a:lnTo>
                  <a:pt x="0" y="2042663"/>
                </a:lnTo>
                <a:lnTo>
                  <a:pt x="1030973" y="0"/>
                </a:lnTo>
                <a:lnTo>
                  <a:pt x="7022264" y="0"/>
                </a:ln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任意形状 47"/>
          <p:cNvSpPr/>
          <p:nvPr/>
        </p:nvSpPr>
        <p:spPr>
          <a:xfrm flipV="1">
            <a:off x="0" y="2120071"/>
            <a:ext cx="12409714" cy="2508130"/>
          </a:xfrm>
          <a:custGeom>
            <a:avLst/>
            <a:gdLst>
              <a:gd name="connsiteX0" fmla="*/ 0 w 10006641"/>
              <a:gd name="connsiteY0" fmla="*/ 2508130 h 2508130"/>
              <a:gd name="connsiteX1" fmla="*/ 10006641 w 10006641"/>
              <a:gd name="connsiteY1" fmla="*/ 2508130 h 2508130"/>
              <a:gd name="connsiteX2" fmla="*/ 8740738 w 10006641"/>
              <a:gd name="connsiteY2" fmla="*/ 0 h 2508130"/>
              <a:gd name="connsiteX3" fmla="*/ 0 w 10006641"/>
              <a:gd name="connsiteY3" fmla="*/ 0 h 2508130"/>
            </a:gdLst>
            <a:ahLst/>
            <a:cxnLst>
              <a:cxn ang="0">
                <a:pos x="connsiteX0" y="connsiteY0"/>
              </a:cxn>
              <a:cxn ang="0">
                <a:pos x="connsiteX1" y="connsiteY1"/>
              </a:cxn>
              <a:cxn ang="0">
                <a:pos x="connsiteX2" y="connsiteY2"/>
              </a:cxn>
              <a:cxn ang="0">
                <a:pos x="connsiteX3" y="connsiteY3"/>
              </a:cxn>
            </a:cxnLst>
            <a:rect l="l" t="t" r="r" b="b"/>
            <a:pathLst>
              <a:path w="10006641" h="2508130">
                <a:moveTo>
                  <a:pt x="0" y="2508130"/>
                </a:moveTo>
                <a:lnTo>
                  <a:pt x="10006641" y="2508130"/>
                </a:lnTo>
                <a:lnTo>
                  <a:pt x="8740738"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739412" y="2266139"/>
            <a:ext cx="931665" cy="2215991"/>
          </a:xfrm>
          <a:prstGeom prst="rect">
            <a:avLst/>
          </a:prstGeom>
          <a:noFill/>
        </p:spPr>
        <p:txBody>
          <a:bodyPr wrap="none" rtlCol="0">
            <a:spAutoFit/>
          </a:bodyPr>
          <a:lstStyle/>
          <a:p>
            <a:r>
              <a:rPr kumimoji="1" lang="en-US" altLang="zh-CN" sz="13800" dirty="0">
                <a:solidFill>
                  <a:schemeClr val="bg1"/>
                </a:solidFill>
                <a:latin typeface="Agency FB" panose="020B0503020202020204" charset="0"/>
                <a:ea typeface="Agency FB" panose="020B0503020202020204" charset="0"/>
                <a:cs typeface="Agency FB" panose="020B0503020202020204" charset="0"/>
              </a:rPr>
              <a:t>3</a:t>
            </a:r>
            <a:endParaRPr kumimoji="1" lang="zh-CN" altLang="en-US" sz="13800" dirty="0">
              <a:solidFill>
                <a:schemeClr val="bg1"/>
              </a:solidFill>
              <a:latin typeface="Agency FB" panose="020B0503020202020204" charset="0"/>
              <a:ea typeface="Agency FB" panose="020B0503020202020204" charset="0"/>
              <a:cs typeface="Agency FB" panose="020B0503020202020204" charset="0"/>
            </a:endParaRPr>
          </a:p>
        </p:txBody>
      </p:sp>
      <p:sp>
        <p:nvSpPr>
          <p:cNvPr id="58" name="文本框 57"/>
          <p:cNvSpPr txBox="1"/>
          <p:nvPr/>
        </p:nvSpPr>
        <p:spPr>
          <a:xfrm>
            <a:off x="1973453" y="2983883"/>
            <a:ext cx="9417963" cy="830997"/>
          </a:xfrm>
          <a:prstGeom prst="rect">
            <a:avLst/>
          </a:prstGeom>
          <a:noFill/>
        </p:spPr>
        <p:txBody>
          <a:bodyPr wrap="none" rtlCol="0">
            <a:spAutoFit/>
          </a:bodyPr>
          <a:lstStyle/>
          <a:p>
            <a:r>
              <a:rPr kumimoji="1" lang="zh-CN" altLang="en-US" sz="4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收到和处理政府信息公开申请情况</a:t>
            </a:r>
            <a:endParaRPr kumimoji="1"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a:xfrm>
            <a:off x="0" y="5416800"/>
            <a:ext cx="12192000" cy="1564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0" y="0"/>
          <a:ext cx="12191365" cy="6858635"/>
        </p:xfrm>
        <a:graphic>
          <a:graphicData uri="http://schemas.openxmlformats.org/drawingml/2006/table">
            <a:tbl>
              <a:tblPr firstRow="1" firstCol="1" bandRow="1">
                <a:tableStyleId>{5C22544A-7EE6-4342-B048-85BDC9FD1C3A}</a:tableStyleId>
              </a:tblPr>
              <a:tblGrid>
                <a:gridCol w="1948180"/>
                <a:gridCol w="1948180"/>
                <a:gridCol w="1949450"/>
                <a:gridCol w="1012825"/>
                <a:gridCol w="937895"/>
                <a:gridCol w="933450"/>
                <a:gridCol w="857250"/>
                <a:gridCol w="857250"/>
                <a:gridCol w="873760"/>
                <a:gridCol w="873125"/>
              </a:tblGrid>
              <a:tr h="233680">
                <a:tc rowSpan="3" gridSpan="3">
                  <a:txBody>
                    <a:bodyPr/>
                    <a:lstStyle/>
                    <a:p>
                      <a:pPr algn="ctr" latinLnBrk="1">
                        <a:lnSpc>
                          <a:spcPts val="1800"/>
                        </a:lnSpc>
                        <a:spcAft>
                          <a:spcPts val="1125"/>
                        </a:spcAft>
                      </a:pPr>
                      <a:r>
                        <a:rPr lang="zh-CN" sz="1400" kern="0" dirty="0">
                          <a:effectLst/>
                        </a:rPr>
                        <a:t>（本列数据的勾稽关系为：第一项加第二项之和，</a:t>
                      </a:r>
                      <a:endParaRPr lang="zh-CN" sz="1400" kern="0" dirty="0">
                        <a:effectLst/>
                      </a:endParaRPr>
                    </a:p>
                    <a:p>
                      <a:pPr algn="ctr" latinLnBrk="1">
                        <a:lnSpc>
                          <a:spcPts val="1800"/>
                        </a:lnSpc>
                        <a:spcAft>
                          <a:spcPts val="1125"/>
                        </a:spcAft>
                      </a:pPr>
                      <a:r>
                        <a:rPr lang="zh-CN" sz="1400" kern="0" dirty="0">
                          <a:effectLst/>
                        </a:rPr>
                        <a:t>等于第三项加第四项之和）</a:t>
                      </a:r>
                      <a:endParaRPr lang="zh-CN" sz="1400" kern="0" dirty="0">
                        <a:effectLst/>
                        <a:latin typeface="Calibri" panose="020F0502020204030204"/>
                        <a:ea typeface="宋体" panose="02010600030101010101" pitchFamily="2" charset="-122"/>
                        <a:cs typeface="Times New Roman" panose="02020603050405020304"/>
                      </a:endParaRPr>
                    </a:p>
                  </a:txBody>
                  <a:tcPr marL="0" marR="0" marT="0" marB="0" anchor="ctr"/>
                </a:tc>
                <a:tc rowSpan="3" hMerge="1">
                  <a:tcPr/>
                </a:tc>
                <a:tc rowSpan="3" hMerge="1">
                  <a:tcPr/>
                </a:tc>
                <a:tc gridSpan="7">
                  <a:txBody>
                    <a:bodyPr/>
                    <a:lstStyle/>
                    <a:p>
                      <a:pPr algn="ctr" latinLnBrk="1">
                        <a:lnSpc>
                          <a:spcPts val="1800"/>
                        </a:lnSpc>
                        <a:spcAft>
                          <a:spcPts val="1125"/>
                        </a:spcAft>
                      </a:pPr>
                      <a:r>
                        <a:rPr lang="zh-CN" sz="1400" kern="0" dirty="0">
                          <a:effectLst/>
                        </a:rPr>
                        <a:t>申请人情况</a:t>
                      </a:r>
                      <a:endParaRPr lang="zh-CN" sz="1400" kern="0" dirty="0">
                        <a:effectLst/>
                        <a:latin typeface="Calibri" panose="020F0502020204030204"/>
                        <a:ea typeface="宋体" panose="02010600030101010101" pitchFamily="2" charset="-122"/>
                        <a:cs typeface="Times New Roman" panose="02020603050405020304"/>
                      </a:endParaRPr>
                    </a:p>
                  </a:txBody>
                  <a:tcPr marL="0" marR="0" marT="0" marB="0"/>
                </a:tc>
                <a:tc hMerge="1">
                  <a:tcPr/>
                </a:tc>
                <a:tc hMerge="1">
                  <a:tcPr/>
                </a:tc>
                <a:tc hMerge="1">
                  <a:tcPr/>
                </a:tc>
                <a:tc hMerge="1">
                  <a:tcPr/>
                </a:tc>
                <a:tc hMerge="1">
                  <a:tcPr/>
                </a:tc>
                <a:tc hMerge="1">
                  <a:tcPr/>
                </a:tc>
              </a:tr>
              <a:tr h="234315">
                <a:tc vMerge="1" gridSpan="3">
                  <a:tcPr/>
                </a:tc>
                <a:tc vMerge="1" hMerge="1">
                  <a:tcPr/>
                </a:tc>
                <a:tc vMerge="1" hMerge="1">
                  <a:tcPr/>
                </a:tc>
                <a:tc rowSpan="2">
                  <a:txBody>
                    <a:bodyPr/>
                    <a:lstStyle/>
                    <a:p>
                      <a:pPr algn="ctr" latinLnBrk="1">
                        <a:lnSpc>
                          <a:spcPts val="1800"/>
                        </a:lnSpc>
                        <a:spcAft>
                          <a:spcPts val="1125"/>
                        </a:spcAft>
                      </a:pPr>
                      <a:r>
                        <a:rPr lang="zh-CN" sz="1400" kern="0">
                          <a:effectLst/>
                        </a:rPr>
                        <a:t>自然人</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gridSpan="5">
                  <a:txBody>
                    <a:bodyPr/>
                    <a:lstStyle/>
                    <a:p>
                      <a:pPr algn="ctr" latinLnBrk="1">
                        <a:lnSpc>
                          <a:spcPts val="1800"/>
                        </a:lnSpc>
                        <a:spcAft>
                          <a:spcPts val="1125"/>
                        </a:spcAft>
                      </a:pPr>
                      <a:r>
                        <a:rPr lang="zh-CN" sz="1400" kern="0">
                          <a:effectLst/>
                        </a:rPr>
                        <a:t>法人或其他组织</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hMerge="1">
                  <a:tcPr/>
                </a:tc>
                <a:tc hMerge="1">
                  <a:tcPr/>
                </a:tc>
                <a:tc hMerge="1">
                  <a:tcPr/>
                </a:tc>
                <a:tc rowSpan="2">
                  <a:txBody>
                    <a:bodyPr/>
                    <a:lstStyle/>
                    <a:p>
                      <a:pPr algn="ctr" latinLnBrk="1">
                        <a:lnSpc>
                          <a:spcPts val="1800"/>
                        </a:lnSpc>
                        <a:spcAft>
                          <a:spcPts val="1125"/>
                        </a:spcAft>
                      </a:pPr>
                      <a:r>
                        <a:rPr lang="zh-CN" sz="1400" kern="0">
                          <a:effectLst/>
                        </a:rPr>
                        <a:t>合计</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r>
              <a:tr h="467360">
                <a:tc vMerge="1" gridSpan="3">
                  <a:tcPr/>
                </a:tc>
                <a:tc vMerge="1" hMerge="1">
                  <a:tcPr/>
                </a:tc>
                <a:tc vMerge="1" hMerge="1">
                  <a:tcPr/>
                </a:tc>
                <a:tc vMerge="1">
                  <a:tcPr/>
                </a:tc>
                <a:tc>
                  <a:txBody>
                    <a:bodyPr/>
                    <a:lstStyle/>
                    <a:p>
                      <a:pPr algn="ctr" latinLnBrk="1">
                        <a:lnSpc>
                          <a:spcPts val="1800"/>
                        </a:lnSpc>
                        <a:spcAft>
                          <a:spcPts val="1125"/>
                        </a:spcAft>
                      </a:pPr>
                      <a:r>
                        <a:rPr lang="zh-CN" sz="1400" kern="0">
                          <a:effectLst/>
                        </a:rPr>
                        <a:t>商业企业</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zh-CN" sz="1400" kern="0">
                          <a:effectLst/>
                        </a:rPr>
                        <a:t>科研机构</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zh-CN" sz="1400" kern="0">
                          <a:effectLst/>
                        </a:rPr>
                        <a:t>社会公益组织</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zh-CN" sz="1400" kern="0">
                          <a:effectLst/>
                        </a:rPr>
                        <a:t>法律服务机构</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zh-CN" sz="1400" kern="0">
                          <a:effectLst/>
                        </a:rPr>
                        <a:t>其他</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vMerge="1">
                  <a:tcPr/>
                </a:tc>
              </a:tr>
              <a:tr h="234315">
                <a:tc gridSpan="3">
                  <a:txBody>
                    <a:bodyPr/>
                    <a:lstStyle/>
                    <a:p>
                      <a:pPr algn="ctr" latinLnBrk="1">
                        <a:lnSpc>
                          <a:spcPts val="1800"/>
                        </a:lnSpc>
                        <a:spcAft>
                          <a:spcPts val="1125"/>
                        </a:spcAft>
                      </a:pPr>
                      <a:r>
                        <a:rPr lang="zh-CN" sz="1400" kern="0">
                          <a:effectLst/>
                        </a:rPr>
                        <a:t>一、本年新收政府信息公开申请数量</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tc>
                <a:tc hMerge="1">
                  <a:tcPr/>
                </a:tc>
                <a:tc hMerge="1">
                  <a:tcPr/>
                </a:tc>
                <a:tc>
                  <a:txBody>
                    <a:bodyPr/>
                    <a:lstStyle/>
                    <a:p>
                      <a:pPr algn="ctr" latinLnBrk="1">
                        <a:lnSpc>
                          <a:spcPts val="1800"/>
                        </a:lnSpc>
                        <a:spcAft>
                          <a:spcPts val="1125"/>
                        </a:spcAft>
                      </a:pPr>
                      <a:r>
                        <a:rPr lang="en-US" sz="1400" kern="0">
                          <a:effectLst/>
                        </a:rPr>
                        <a:t>2</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2</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gridSpan="3">
                  <a:txBody>
                    <a:bodyPr/>
                    <a:lstStyle/>
                    <a:p>
                      <a:pPr algn="ctr" latinLnBrk="1">
                        <a:lnSpc>
                          <a:spcPts val="1800"/>
                        </a:lnSpc>
                        <a:spcAft>
                          <a:spcPts val="1125"/>
                        </a:spcAft>
                      </a:pPr>
                      <a:r>
                        <a:rPr lang="zh-CN" sz="1400" kern="0">
                          <a:effectLst/>
                        </a:rPr>
                        <a:t>二、上年结转政府信息公开申请数量</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tc>
                <a:tc hMerge="1">
                  <a:tcPr/>
                </a:tc>
                <a:tc hMerge="1">
                  <a:tcP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rowSpan="13">
                  <a:txBody>
                    <a:bodyPr/>
                    <a:lstStyle/>
                    <a:p>
                      <a:pPr algn="ctr" latinLnBrk="1">
                        <a:lnSpc>
                          <a:spcPts val="1800"/>
                        </a:lnSpc>
                        <a:spcAft>
                          <a:spcPts val="1125"/>
                        </a:spcAft>
                      </a:pPr>
                      <a:r>
                        <a:rPr lang="zh-CN" sz="1400" kern="0">
                          <a:effectLst/>
                        </a:rPr>
                        <a:t>三、本年度办理结果</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gridSpan="2">
                  <a:txBody>
                    <a:bodyPr/>
                    <a:lstStyle/>
                    <a:p>
                      <a:pPr algn="ctr" latinLnBrk="1">
                        <a:lnSpc>
                          <a:spcPts val="1800"/>
                        </a:lnSpc>
                        <a:spcAft>
                          <a:spcPts val="1125"/>
                        </a:spcAft>
                      </a:pPr>
                      <a:r>
                        <a:rPr lang="en-US" sz="1400" kern="0">
                          <a:effectLst/>
                        </a:rPr>
                        <a:t>(</a:t>
                      </a:r>
                      <a:r>
                        <a:rPr lang="zh-CN" sz="1400" kern="0">
                          <a:effectLst/>
                        </a:rPr>
                        <a:t>一</a:t>
                      </a:r>
                      <a:r>
                        <a:rPr lang="en-US" sz="1400" kern="0">
                          <a:effectLst/>
                        </a:rPr>
                        <a:t>)</a:t>
                      </a:r>
                      <a:r>
                        <a:rPr lang="zh-CN" sz="1400" kern="0">
                          <a:effectLst/>
                        </a:rPr>
                        <a:t>予以公开</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a:txBody>
                    <a:bodyPr/>
                    <a:lstStyle/>
                    <a:p>
                      <a:pPr algn="ctr" latinLnBrk="1">
                        <a:lnSpc>
                          <a:spcPts val="1800"/>
                        </a:lnSpc>
                        <a:spcAft>
                          <a:spcPts val="1125"/>
                        </a:spcAft>
                      </a:pPr>
                      <a:r>
                        <a:rPr lang="en-US" sz="1400" kern="0">
                          <a:effectLst/>
                        </a:rPr>
                        <a:t>2</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2</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4315">
                <a:tc vMerge="1">
                  <a:tcPr/>
                </a:tc>
                <a:tc gridSpan="2">
                  <a:txBody>
                    <a:bodyPr/>
                    <a:lstStyle/>
                    <a:p>
                      <a:pPr algn="ctr" latinLnBrk="1">
                        <a:lnSpc>
                          <a:spcPts val="1800"/>
                        </a:lnSpc>
                        <a:spcAft>
                          <a:spcPts val="1125"/>
                        </a:spcAft>
                      </a:pPr>
                      <a:r>
                        <a:rPr lang="en-US" sz="1200" kern="0">
                          <a:effectLst/>
                        </a:rPr>
                        <a:t>(</a:t>
                      </a:r>
                      <a:r>
                        <a:rPr lang="zh-CN" sz="1200" kern="0">
                          <a:effectLst/>
                        </a:rPr>
                        <a:t>二</a:t>
                      </a:r>
                      <a:r>
                        <a:rPr lang="en-US" sz="1200" kern="0">
                          <a:effectLst/>
                        </a:rPr>
                        <a:t>)</a:t>
                      </a:r>
                      <a:r>
                        <a:rPr lang="zh-CN" sz="1200" kern="0">
                          <a:effectLst/>
                        </a:rPr>
                        <a:t>部分公开</a:t>
                      </a:r>
                      <a:r>
                        <a:rPr lang="en-US" sz="1200" kern="0">
                          <a:effectLst/>
                        </a:rPr>
                        <a:t>(</a:t>
                      </a:r>
                      <a:r>
                        <a:rPr lang="zh-CN" sz="1200" kern="0">
                          <a:effectLst/>
                        </a:rPr>
                        <a:t>区分处理的，只计这一情形，不计其他情形</a:t>
                      </a:r>
                      <a:r>
                        <a:rPr lang="en-US" sz="1200" kern="0">
                          <a:effectLst/>
                        </a:rPr>
                        <a:t>)</a:t>
                      </a:r>
                      <a:endParaRPr lang="en-US" sz="1200" kern="0">
                        <a:effectLst/>
                        <a:latin typeface="Calibri" panose="020F0502020204030204"/>
                        <a:ea typeface="宋体" panose="02010600030101010101" pitchFamily="2" charset="-122"/>
                        <a:cs typeface="Times New Roman" panose="02020603050405020304"/>
                      </a:endParaRPr>
                    </a:p>
                  </a:txBody>
                  <a:tcPr marL="0" marR="0" marT="0" marB="0"/>
                </a:tc>
                <a:tc hMerge="1">
                  <a:tcP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vMerge="1">
                  <a:tcPr/>
                </a:tc>
                <a:tc rowSpan="8">
                  <a:txBody>
                    <a:bodyPr/>
                    <a:lstStyle/>
                    <a:p>
                      <a:pPr algn="ctr" latinLnBrk="1">
                        <a:lnSpc>
                          <a:spcPts val="1800"/>
                        </a:lnSpc>
                        <a:spcAft>
                          <a:spcPts val="1125"/>
                        </a:spcAft>
                      </a:pPr>
                      <a:r>
                        <a:rPr lang="en-US" sz="1400" kern="0">
                          <a:effectLst/>
                        </a:rPr>
                        <a:t>(</a:t>
                      </a:r>
                      <a:r>
                        <a:rPr lang="zh-CN" sz="1400" kern="0">
                          <a:effectLst/>
                        </a:rPr>
                        <a:t>三</a:t>
                      </a:r>
                      <a:r>
                        <a:rPr lang="en-US" sz="1400" kern="0">
                          <a:effectLst/>
                        </a:rPr>
                        <a:t>)</a:t>
                      </a:r>
                      <a:r>
                        <a:rPr lang="zh-CN" sz="1400" kern="0">
                          <a:effectLst/>
                        </a:rPr>
                        <a:t>不予公开</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200" kern="0">
                          <a:effectLst/>
                        </a:rPr>
                        <a:t>1.</a:t>
                      </a:r>
                      <a:r>
                        <a:rPr lang="zh-CN" sz="1200" kern="0">
                          <a:effectLst/>
                        </a:rPr>
                        <a:t>属于国家秘密</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337820">
                <a:tc vMerge="1">
                  <a:tcPr/>
                </a:tc>
                <a:tc vMerge="1">
                  <a:tcPr/>
                </a:tc>
                <a:tc>
                  <a:txBody>
                    <a:bodyPr/>
                    <a:lstStyle/>
                    <a:p>
                      <a:pPr algn="ctr" latinLnBrk="1">
                        <a:lnSpc>
                          <a:spcPts val="1800"/>
                        </a:lnSpc>
                        <a:spcAft>
                          <a:spcPts val="1125"/>
                        </a:spcAft>
                      </a:pPr>
                      <a:r>
                        <a:rPr lang="en-US" sz="1200" kern="0">
                          <a:effectLst/>
                        </a:rPr>
                        <a:t>2.</a:t>
                      </a:r>
                      <a:r>
                        <a:rPr lang="zh-CN" sz="1200" kern="0">
                          <a:effectLst/>
                        </a:rPr>
                        <a:t>其他法律行政法规禁止公开</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vMerge="1">
                  <a:tcPr/>
                </a:tc>
                <a:tc vMerge="1">
                  <a:tcPr/>
                </a:tc>
                <a:tc>
                  <a:txBody>
                    <a:bodyPr/>
                    <a:lstStyle/>
                    <a:p>
                      <a:pPr algn="ctr" latinLnBrk="1">
                        <a:lnSpc>
                          <a:spcPts val="1800"/>
                        </a:lnSpc>
                        <a:spcAft>
                          <a:spcPts val="1125"/>
                        </a:spcAft>
                      </a:pPr>
                      <a:r>
                        <a:rPr lang="en-US" sz="1200" kern="0">
                          <a:effectLst/>
                        </a:rPr>
                        <a:t>3.</a:t>
                      </a:r>
                      <a:r>
                        <a:rPr lang="zh-CN" sz="1200" kern="0">
                          <a:effectLst/>
                        </a:rPr>
                        <a:t>危及“三安全一稳定”</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4315">
                <a:tc vMerge="1">
                  <a:tcPr/>
                </a:tc>
                <a:tc vMerge="1">
                  <a:tcPr/>
                </a:tc>
                <a:tc>
                  <a:txBody>
                    <a:bodyPr/>
                    <a:lstStyle/>
                    <a:p>
                      <a:pPr algn="ctr" latinLnBrk="1">
                        <a:lnSpc>
                          <a:spcPts val="1800"/>
                        </a:lnSpc>
                        <a:spcAft>
                          <a:spcPts val="1125"/>
                        </a:spcAft>
                      </a:pPr>
                      <a:r>
                        <a:rPr lang="en-US" sz="1200" kern="0">
                          <a:effectLst/>
                        </a:rPr>
                        <a:t>4.</a:t>
                      </a:r>
                      <a:r>
                        <a:rPr lang="zh-CN" sz="1200" kern="0">
                          <a:effectLst/>
                        </a:rPr>
                        <a:t>保护第三方合法权益</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vMerge="1">
                  <a:tcPr/>
                </a:tc>
                <a:tc vMerge="1">
                  <a:tcPr/>
                </a:tc>
                <a:tc>
                  <a:txBody>
                    <a:bodyPr/>
                    <a:lstStyle/>
                    <a:p>
                      <a:pPr algn="ctr" latinLnBrk="1">
                        <a:lnSpc>
                          <a:spcPts val="1800"/>
                        </a:lnSpc>
                        <a:spcAft>
                          <a:spcPts val="1125"/>
                        </a:spcAft>
                      </a:pPr>
                      <a:r>
                        <a:rPr lang="en-US" sz="1200" kern="0">
                          <a:effectLst/>
                        </a:rPr>
                        <a:t>5.</a:t>
                      </a:r>
                      <a:r>
                        <a:rPr lang="zh-CN" sz="1200" kern="0">
                          <a:effectLst/>
                        </a:rPr>
                        <a:t>属于三类内部事务信息</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vMerge="1">
                  <a:tcPr/>
                </a:tc>
                <a:tc vMerge="1">
                  <a:tcPr/>
                </a:tc>
                <a:tc>
                  <a:txBody>
                    <a:bodyPr/>
                    <a:lstStyle/>
                    <a:p>
                      <a:pPr algn="ctr" latinLnBrk="1">
                        <a:lnSpc>
                          <a:spcPts val="1800"/>
                        </a:lnSpc>
                        <a:spcAft>
                          <a:spcPts val="1125"/>
                        </a:spcAft>
                      </a:pPr>
                      <a:r>
                        <a:rPr lang="en-US" sz="1200" kern="0">
                          <a:effectLst/>
                        </a:rPr>
                        <a:t>6.</a:t>
                      </a:r>
                      <a:r>
                        <a:rPr lang="zh-CN" sz="1200" kern="0">
                          <a:effectLst/>
                        </a:rPr>
                        <a:t>属于四类过程性信息</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4315">
                <a:tc vMerge="1">
                  <a:tcPr/>
                </a:tc>
                <a:tc vMerge="1">
                  <a:tcPr/>
                </a:tc>
                <a:tc>
                  <a:txBody>
                    <a:bodyPr/>
                    <a:lstStyle/>
                    <a:p>
                      <a:pPr algn="ctr" latinLnBrk="1">
                        <a:lnSpc>
                          <a:spcPts val="1800"/>
                        </a:lnSpc>
                        <a:spcAft>
                          <a:spcPts val="1125"/>
                        </a:spcAft>
                      </a:pPr>
                      <a:r>
                        <a:rPr lang="en-US" sz="1200" kern="0">
                          <a:effectLst/>
                        </a:rPr>
                        <a:t>7.</a:t>
                      </a:r>
                      <a:r>
                        <a:rPr lang="zh-CN" sz="1200" kern="0">
                          <a:effectLst/>
                        </a:rPr>
                        <a:t>属于行政执法案卷</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17805">
                <a:tc vMerge="1">
                  <a:tcPr/>
                </a:tc>
                <a:tc vMerge="1">
                  <a:tcPr/>
                </a:tc>
                <a:tc>
                  <a:txBody>
                    <a:bodyPr/>
                    <a:lstStyle/>
                    <a:p>
                      <a:pPr algn="ctr" latinLnBrk="1">
                        <a:spcAft>
                          <a:spcPts val="1125"/>
                        </a:spcAft>
                      </a:pPr>
                      <a:r>
                        <a:rPr lang="en-US" sz="1200" kern="0">
                          <a:effectLst/>
                        </a:rPr>
                        <a:t>8.</a:t>
                      </a:r>
                      <a:r>
                        <a:rPr lang="zh-CN" sz="1200" kern="0">
                          <a:effectLst/>
                        </a:rPr>
                        <a:t>属于行政查询事项</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336550">
                <a:tc vMerge="1">
                  <a:tcPr/>
                </a:tc>
                <a:tc rowSpan="3">
                  <a:txBody>
                    <a:bodyPr/>
                    <a:lstStyle/>
                    <a:p>
                      <a:pPr algn="ctr" latinLnBrk="1">
                        <a:lnSpc>
                          <a:spcPts val="1800"/>
                        </a:lnSpc>
                        <a:spcAft>
                          <a:spcPts val="1125"/>
                        </a:spcAft>
                      </a:pPr>
                      <a:r>
                        <a:rPr lang="en-US" sz="1400" kern="0">
                          <a:effectLst/>
                        </a:rPr>
                        <a:t>(</a:t>
                      </a:r>
                      <a:r>
                        <a:rPr lang="zh-CN" sz="1400" kern="0">
                          <a:effectLst/>
                        </a:rPr>
                        <a:t>四</a:t>
                      </a:r>
                      <a:r>
                        <a:rPr lang="en-US" sz="1400" kern="0">
                          <a:effectLst/>
                        </a:rPr>
                        <a:t>)</a:t>
                      </a:r>
                      <a:r>
                        <a:rPr lang="zh-CN" sz="1400" kern="0">
                          <a:effectLst/>
                        </a:rPr>
                        <a:t>无法提供</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200" kern="0">
                          <a:effectLst/>
                        </a:rPr>
                        <a:t>1.</a:t>
                      </a:r>
                      <a:r>
                        <a:rPr lang="zh-CN" sz="1200" kern="0">
                          <a:effectLst/>
                        </a:rPr>
                        <a:t>本机关不掌握相关政府信息</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336550">
                <a:tc vMerge="1">
                  <a:tcPr/>
                </a:tc>
                <a:tc vMerge="1">
                  <a:tcPr/>
                </a:tc>
                <a:tc>
                  <a:txBody>
                    <a:bodyPr/>
                    <a:lstStyle/>
                    <a:p>
                      <a:pPr algn="ctr" latinLnBrk="1">
                        <a:lnSpc>
                          <a:spcPts val="1800"/>
                        </a:lnSpc>
                        <a:spcAft>
                          <a:spcPts val="1125"/>
                        </a:spcAft>
                      </a:pPr>
                      <a:r>
                        <a:rPr lang="en-US" sz="1200" kern="0">
                          <a:effectLst/>
                        </a:rPr>
                        <a:t>2.</a:t>
                      </a:r>
                      <a:r>
                        <a:rPr lang="zh-CN" sz="1200" kern="0">
                          <a:effectLst/>
                        </a:rPr>
                        <a:t>没有现成信息需要另行制作</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50190">
                <a:tc vMerge="1">
                  <a:tcPr/>
                </a:tc>
                <a:tc vMerge="1">
                  <a:tcPr/>
                </a:tc>
                <a:tc>
                  <a:txBody>
                    <a:bodyPr/>
                    <a:lstStyle/>
                    <a:p>
                      <a:pPr algn="ctr" latinLnBrk="1">
                        <a:lnSpc>
                          <a:spcPts val="1800"/>
                        </a:lnSpc>
                        <a:spcAft>
                          <a:spcPts val="1125"/>
                        </a:spcAft>
                      </a:pPr>
                      <a:r>
                        <a:rPr lang="en-US" sz="1200" kern="0">
                          <a:effectLst/>
                        </a:rPr>
                        <a:t>3.</a:t>
                      </a:r>
                      <a:r>
                        <a:rPr lang="zh-CN" sz="1200" kern="0">
                          <a:effectLst/>
                        </a:rPr>
                        <a:t>补正后申请内容仍不明确</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rowSpan="7">
                  <a:txBody>
                    <a:bodyPr/>
                    <a:lstStyle/>
                    <a:p>
                      <a:pPr algn="ctr" latinLnBrk="1">
                        <a:lnSpc>
                          <a:spcPts val="1800"/>
                        </a:lnSpc>
                        <a:spcAft>
                          <a:spcPts val="1125"/>
                        </a:spcAft>
                      </a:pPr>
                      <a:r>
                        <a:rPr lang="zh-CN" sz="1400" kern="0" dirty="0">
                          <a:effectLst/>
                        </a:rPr>
                        <a:t>三、本年度办理结果</a:t>
                      </a:r>
                      <a:endParaRPr lang="zh-CN" sz="1400" kern="0" dirty="0">
                        <a:effectLst/>
                        <a:latin typeface="Calibri" panose="020F0502020204030204"/>
                        <a:ea typeface="宋体" panose="02010600030101010101" pitchFamily="2" charset="-122"/>
                        <a:cs typeface="Times New Roman" panose="02020603050405020304"/>
                      </a:endParaRPr>
                    </a:p>
                  </a:txBody>
                  <a:tcPr marL="0" marR="0" marT="0" marB="0" anchor="ctr"/>
                </a:tc>
                <a:tc rowSpan="5">
                  <a:txBody>
                    <a:bodyPr/>
                    <a:lstStyle/>
                    <a:p>
                      <a:pPr algn="ctr" latinLnBrk="1">
                        <a:lnSpc>
                          <a:spcPts val="1800"/>
                        </a:lnSpc>
                        <a:spcAft>
                          <a:spcPts val="1125"/>
                        </a:spcAft>
                      </a:pPr>
                      <a:r>
                        <a:rPr lang="en-US" sz="1400" kern="0">
                          <a:effectLst/>
                        </a:rPr>
                        <a:t>(</a:t>
                      </a:r>
                      <a:r>
                        <a:rPr lang="zh-CN" sz="1400" kern="0">
                          <a:effectLst/>
                        </a:rPr>
                        <a:t>五</a:t>
                      </a:r>
                      <a:r>
                        <a:rPr lang="en-US" sz="1400" kern="0">
                          <a:effectLst/>
                        </a:rPr>
                        <a:t>)</a:t>
                      </a:r>
                      <a:r>
                        <a:rPr lang="zh-CN" sz="1400" kern="0">
                          <a:effectLst/>
                        </a:rPr>
                        <a:t>不予处理</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200" kern="0">
                          <a:effectLst/>
                        </a:rPr>
                        <a:t>1.</a:t>
                      </a:r>
                      <a:r>
                        <a:rPr lang="zh-CN" sz="1200" kern="0">
                          <a:effectLst/>
                        </a:rPr>
                        <a:t>信访举报投诉类申请</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4315">
                <a:tc vMerge="1">
                  <a:tcPr/>
                </a:tc>
                <a:tc vMerge="1">
                  <a:tcPr/>
                </a:tc>
                <a:tc>
                  <a:txBody>
                    <a:bodyPr/>
                    <a:lstStyle/>
                    <a:p>
                      <a:pPr algn="ctr" latinLnBrk="1">
                        <a:lnSpc>
                          <a:spcPts val="1800"/>
                        </a:lnSpc>
                        <a:spcAft>
                          <a:spcPts val="1125"/>
                        </a:spcAft>
                      </a:pPr>
                      <a:r>
                        <a:rPr lang="en-US" sz="1200" kern="0">
                          <a:effectLst/>
                        </a:rPr>
                        <a:t>2.</a:t>
                      </a:r>
                      <a:r>
                        <a:rPr lang="zh-CN" sz="1200" kern="0">
                          <a:effectLst/>
                        </a:rPr>
                        <a:t>重复申请</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vMerge="1">
                  <a:tcPr/>
                </a:tc>
                <a:tc vMerge="1">
                  <a:tcPr/>
                </a:tc>
                <a:tc>
                  <a:txBody>
                    <a:bodyPr/>
                    <a:lstStyle/>
                    <a:p>
                      <a:pPr algn="ctr" latinLnBrk="1">
                        <a:lnSpc>
                          <a:spcPts val="1800"/>
                        </a:lnSpc>
                        <a:spcAft>
                          <a:spcPts val="1125"/>
                        </a:spcAft>
                      </a:pPr>
                      <a:r>
                        <a:rPr lang="en-US" sz="1200" kern="0">
                          <a:effectLst/>
                        </a:rPr>
                        <a:t>3.</a:t>
                      </a:r>
                      <a:r>
                        <a:rPr lang="zh-CN" sz="1200" kern="0">
                          <a:effectLst/>
                        </a:rPr>
                        <a:t>要求提供公开出版物</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vMerge="1">
                  <a:tcPr/>
                </a:tc>
                <a:tc vMerge="1">
                  <a:tcPr/>
                </a:tc>
                <a:tc>
                  <a:txBody>
                    <a:bodyPr/>
                    <a:lstStyle/>
                    <a:p>
                      <a:pPr algn="ctr" latinLnBrk="1">
                        <a:lnSpc>
                          <a:spcPts val="1800"/>
                        </a:lnSpc>
                        <a:spcAft>
                          <a:spcPts val="1125"/>
                        </a:spcAft>
                      </a:pPr>
                      <a:r>
                        <a:rPr lang="en-US" sz="1200" kern="0">
                          <a:effectLst/>
                        </a:rPr>
                        <a:t>4.</a:t>
                      </a:r>
                      <a:r>
                        <a:rPr lang="zh-CN" sz="1200" kern="0">
                          <a:effectLst/>
                        </a:rPr>
                        <a:t>无正当理由大量反复申请</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467995">
                <a:tc vMerge="1">
                  <a:tcPr/>
                </a:tc>
                <a:tc vMerge="1">
                  <a:tcPr/>
                </a:tc>
                <a:tc>
                  <a:txBody>
                    <a:bodyPr/>
                    <a:lstStyle/>
                    <a:p>
                      <a:pPr algn="ctr" latinLnBrk="1">
                        <a:lnSpc>
                          <a:spcPts val="1800"/>
                        </a:lnSpc>
                        <a:spcAft>
                          <a:spcPts val="1125"/>
                        </a:spcAft>
                      </a:pPr>
                      <a:r>
                        <a:rPr lang="en-US" sz="1200" kern="0">
                          <a:effectLst/>
                        </a:rPr>
                        <a:t>5.</a:t>
                      </a:r>
                      <a:r>
                        <a:rPr lang="zh-CN" sz="1200" kern="0">
                          <a:effectLst/>
                        </a:rPr>
                        <a:t>要求行政机关确认或重新出具已取信息</a:t>
                      </a:r>
                      <a:endParaRPr lang="zh-CN" sz="1200" kern="0">
                        <a:effectLst/>
                        <a:latin typeface="Calibri" panose="020F0502020204030204"/>
                        <a:ea typeface="宋体" panose="02010600030101010101" pitchFamily="2" charset="-122"/>
                        <a:cs typeface="Times New Roman" panose="02020603050405020304"/>
                      </a:endParaRPr>
                    </a:p>
                  </a:txBody>
                  <a:tcPr marL="0" marR="0" marT="0" marB="0"/>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vMerge="1">
                  <a:tcPr/>
                </a:tc>
                <a:tc gridSpan="2">
                  <a:txBody>
                    <a:bodyPr/>
                    <a:lstStyle/>
                    <a:p>
                      <a:pPr algn="ctr" latinLnBrk="1">
                        <a:lnSpc>
                          <a:spcPts val="1800"/>
                        </a:lnSpc>
                        <a:spcAft>
                          <a:spcPts val="1125"/>
                        </a:spcAft>
                      </a:pPr>
                      <a:r>
                        <a:rPr lang="en-US" sz="1400" kern="0">
                          <a:effectLst/>
                        </a:rPr>
                        <a:t>(</a:t>
                      </a:r>
                      <a:r>
                        <a:rPr lang="zh-CN" sz="1400" kern="0">
                          <a:effectLst/>
                        </a:rPr>
                        <a:t>六</a:t>
                      </a:r>
                      <a:r>
                        <a:rPr lang="en-US" sz="1400" kern="0">
                          <a:effectLst/>
                        </a:rPr>
                        <a:t>)</a:t>
                      </a:r>
                      <a:r>
                        <a:rPr lang="zh-CN" sz="1400" kern="0">
                          <a:effectLst/>
                        </a:rPr>
                        <a:t>其他处理</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4315">
                <a:tc vMerge="1">
                  <a:tcPr/>
                </a:tc>
                <a:tc gridSpan="2">
                  <a:txBody>
                    <a:bodyPr/>
                    <a:lstStyle/>
                    <a:p>
                      <a:pPr algn="ctr" latinLnBrk="1">
                        <a:lnSpc>
                          <a:spcPts val="1800"/>
                        </a:lnSpc>
                        <a:spcAft>
                          <a:spcPts val="1125"/>
                        </a:spcAft>
                      </a:pPr>
                      <a:r>
                        <a:rPr lang="en-US" sz="1400" kern="0">
                          <a:effectLst/>
                        </a:rPr>
                        <a:t>(</a:t>
                      </a:r>
                      <a:r>
                        <a:rPr lang="zh-CN" sz="1400" kern="0">
                          <a:effectLst/>
                        </a:rPr>
                        <a:t>七</a:t>
                      </a:r>
                      <a:r>
                        <a:rPr lang="en-US" sz="1400" kern="0">
                          <a:effectLst/>
                        </a:rPr>
                        <a:t>)</a:t>
                      </a:r>
                      <a:r>
                        <a:rPr lang="zh-CN" sz="1400" kern="0">
                          <a:effectLst/>
                        </a:rPr>
                        <a:t>总计</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a:txBody>
                    <a:bodyPr/>
                    <a:lstStyle/>
                    <a:p>
                      <a:pPr algn="ctr" latinLnBrk="1">
                        <a:lnSpc>
                          <a:spcPts val="1800"/>
                        </a:lnSpc>
                        <a:spcAft>
                          <a:spcPts val="1125"/>
                        </a:spcAft>
                      </a:pPr>
                      <a:r>
                        <a:rPr lang="en-US" sz="1400" kern="0">
                          <a:effectLst/>
                        </a:rPr>
                        <a:t>2</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2</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r>
              <a:tr h="233680">
                <a:tc gridSpan="3">
                  <a:txBody>
                    <a:bodyPr/>
                    <a:lstStyle/>
                    <a:p>
                      <a:pPr algn="ctr" latinLnBrk="1">
                        <a:lnSpc>
                          <a:spcPts val="1800"/>
                        </a:lnSpc>
                        <a:spcAft>
                          <a:spcPts val="1125"/>
                        </a:spcAft>
                      </a:pPr>
                      <a:r>
                        <a:rPr lang="zh-CN" sz="1400" kern="0">
                          <a:effectLst/>
                        </a:rPr>
                        <a:t>四、结转下年度继续办理</a:t>
                      </a:r>
                      <a:endParaRPr lang="zh-CN" sz="1400" kern="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hMerge="1">
                  <a:tcP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a:effectLst/>
                        </a:rPr>
                        <a:t>0</a:t>
                      </a:r>
                      <a:endParaRPr lang="en-US" sz="1400" kern="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latinLnBrk="1">
                        <a:lnSpc>
                          <a:spcPts val="1800"/>
                        </a:lnSpc>
                        <a:spcAft>
                          <a:spcPts val="1125"/>
                        </a:spcAft>
                      </a:pPr>
                      <a:r>
                        <a:rPr lang="en-US" sz="1400" kern="0" dirty="0">
                          <a:effectLst/>
                        </a:rPr>
                        <a:t>0</a:t>
                      </a:r>
                      <a:endParaRPr lang="en-US" sz="1400" kern="0" dirty="0">
                        <a:effectLst/>
                        <a:latin typeface="Calibri" panose="020F0502020204030204"/>
                        <a:ea typeface="宋体" panose="02010600030101010101" pitchFamily="2" charset="-122"/>
                        <a:cs typeface="Times New Roman" panose="02020603050405020304"/>
                      </a:endParaRPr>
                    </a:p>
                  </a:txBody>
                  <a:tcPr marL="0" marR="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TABLE_ENDDRAG_ORIGIN_RECT" val="830*480"/>
  <p:tag name="TABLE_ENDDRAG_RECT" val="0*0*830*480"/>
</p:tagLst>
</file>

<file path=ppt/tags/tag2.xml><?xml version="1.0" encoding="utf-8"?>
<p:tagLst xmlns:p="http://schemas.openxmlformats.org/presentationml/2006/main">
  <p:tag name="TABLE_ENDDRAG_ORIGIN_RECT" val="959*540"/>
  <p:tag name="TABLE_ENDDRAG_RECT" val="0*0*959*540"/>
</p:tagLst>
</file>

<file path=ppt/tags/tag3.xml><?xml version="1.0" encoding="utf-8"?>
<p:tagLst xmlns:p="http://schemas.openxmlformats.org/presentationml/2006/main">
  <p:tag name="TABLE_ENDDRAG_ORIGIN_RECT" val="836*382"/>
  <p:tag name="TABLE_ENDDRAG_RECT" val="123*157*836*382"/>
</p:tagLst>
</file>

<file path=ppt/tags/tag4.xml><?xml version="1.0" encoding="utf-8"?>
<p:tagLst xmlns:p="http://schemas.openxmlformats.org/presentationml/2006/main">
  <p:tag name="KSO_WM_DIAGRAM_VIRTUALLY_FRAME" val="{&quot;height&quot;:445.85,&quot;left&quot;:0,&quot;top&quot;:97.95,&quot;width&quot;:943.7}"/>
</p:tagLst>
</file>

<file path=ppt/tags/tag5.xml><?xml version="1.0" encoding="utf-8"?>
<p:tagLst xmlns:p="http://schemas.openxmlformats.org/presentationml/2006/main">
  <p:tag name="KSO_WM_DIAGRAM_VIRTUALLY_FRAME" val="{&quot;height&quot;:445.85,&quot;left&quot;:0,&quot;top&quot;:97.95,&quot;width&quot;:943.7}"/>
</p:tagLst>
</file>

<file path=ppt/tags/tag6.xml><?xml version="1.0" encoding="utf-8"?>
<p:tagLst xmlns:p="http://schemas.openxmlformats.org/presentationml/2006/main">
  <p:tag name="KSO_WM_DIAGRAM_VIRTUALLY_FRAME" val="{&quot;height&quot;:445.85,&quot;left&quot;:0,&quot;top&quot;:97.95,&quot;width&quot;:943.7}"/>
</p:tagLst>
</file>

<file path=ppt/tags/tag7.xml><?xml version="1.0" encoding="utf-8"?>
<p:tagLst xmlns:p="http://schemas.openxmlformats.org/presentationml/2006/main">
  <p:tag name="KSO_WM_DIAGRAM_VIRTUALLY_FRAME" val="{&quot;height&quot;:445.85,&quot;left&quot;:0,&quot;top&quot;:97.95,&quot;width&quot;:943.7}"/>
</p:tagLst>
</file>

<file path=ppt/theme/theme1.xml><?xml version="1.0" encoding="utf-8"?>
<a:theme xmlns:a="http://schemas.openxmlformats.org/drawingml/2006/main" name="第一PPT，www.1ppt.com">
  <a:themeElements>
    <a:clrScheme name="自定义 250">
      <a:dk1>
        <a:srgbClr val="080808"/>
      </a:dk1>
      <a:lt1>
        <a:srgbClr val="F8F8F8"/>
      </a:lt1>
      <a:dk2>
        <a:srgbClr val="080808"/>
      </a:dk2>
      <a:lt2>
        <a:srgbClr val="080808"/>
      </a:lt2>
      <a:accent1>
        <a:srgbClr val="2E7EB1"/>
      </a:accent1>
      <a:accent2>
        <a:srgbClr val="2D668C"/>
      </a:accent2>
      <a:accent3>
        <a:srgbClr val="2E7DB1"/>
      </a:accent3>
      <a:accent4>
        <a:srgbClr val="2D668C"/>
      </a:accent4>
      <a:accent5>
        <a:srgbClr val="3275A1"/>
      </a:accent5>
      <a:accent6>
        <a:srgbClr val="3275A1"/>
      </a:accent6>
      <a:hlink>
        <a:srgbClr val="2D668C"/>
      </a:hlink>
      <a:folHlink>
        <a:srgbClr val="363536"/>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2849</Words>
  <Application>WPS 演示</Application>
  <PresentationFormat>自定义</PresentationFormat>
  <Paragraphs>860</Paragraphs>
  <Slides>16</Slides>
  <Notes>14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16</vt:i4>
      </vt:variant>
    </vt:vector>
  </HeadingPairs>
  <TitlesOfParts>
    <vt:vector size="31" baseType="lpstr">
      <vt:lpstr>Arial</vt:lpstr>
      <vt:lpstr>宋体</vt:lpstr>
      <vt:lpstr>Wingdings</vt:lpstr>
      <vt:lpstr>Agency FB</vt:lpstr>
      <vt:lpstr>微软雅黑</vt:lpstr>
      <vt:lpstr>方正粗黑宋简体</vt:lpstr>
      <vt:lpstr>方正小标宋简体</vt:lpstr>
      <vt:lpstr>仿宋_GB2312</vt:lpstr>
      <vt:lpstr>Calibri</vt:lpstr>
      <vt:lpstr>Times New Roman</vt:lpstr>
      <vt:lpstr>方正楷体_GBK</vt:lpstr>
      <vt:lpstr>Arial Unicode MS</vt:lpstr>
      <vt:lpstr>等线</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企业商务谈判技巧培训PPT模板</dc:title>
  <dc:creator>第一PPT</dc:creator>
  <cp:keywords>www.1ppt.com</cp:keywords>
  <dc:description>www.1ppt.com</dc:description>
  <cp:lastModifiedBy>WPS_838572127</cp:lastModifiedBy>
  <cp:revision>314</cp:revision>
  <dcterms:created xsi:type="dcterms:W3CDTF">2023-05-26T07:47:00Z</dcterms:created>
  <dcterms:modified xsi:type="dcterms:W3CDTF">2025-01-17T08:09:28Z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35ADD96435EE4905A0C4538415B0996B_12</vt:lpwstr>
  </property>
</Properties>
</file>