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60309" cy="1069213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8" Type="http://schemas.openxmlformats.org/officeDocument/2006/relationships/slide" Target="slides/slide7.xml"/><Relationship Id="rId7" Type="http://schemas.openxmlformats.org/officeDocument/2006/relationships/slide" Target="slides/slide6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4" Type="http://schemas.openxmlformats.org/officeDocument/2006/relationships/viewProps" Target="viewProps.xml"/><Relationship Id="rId13" Type="http://schemas.openxmlformats.org/officeDocument/2006/relationships/tableStyles" Target="tableStyles.xml"/><Relationship Id="rId12" Type="http://schemas.openxmlformats.org/officeDocument/2006/relationships/presProps" Target="presProps.xml"/><Relationship Id="rId11" Type="http://schemas.openxmlformats.org/officeDocument/2006/relationships/slide" Target="slides/slide10.xml"/><Relationship Id="rId10" Type="http://schemas.openxmlformats.org/officeDocument/2006/relationships/slide" Target="slides/slide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ngzhou.gov.cn/zwgk/xxgkml/szbm/mzj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/>
          <p:nvPr/>
        </p:nvSpPr>
        <p:spPr>
          <a:xfrm>
            <a:off x="1131920" y="967824"/>
            <a:ext cx="5396229" cy="869441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6834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812289" algn="l" rtl="0" eaLnBrk="0">
              <a:lnSpc>
                <a:spcPct val="95000"/>
              </a:lnSpc>
              <a:tabLst/>
            </a:pPr>
            <a:r>
              <a:rPr sz="2100" kern="0" spc="90" dirty="0">
                <a:solidFill>
                  <a:srgbClr val="000000">
                    <a:alpha val="100000"/>
                  </a:srgbClr>
                </a:solidFill>
                <a:latin typeface="FZXiaoBiaoSong-B05S"/>
                <a:ea typeface="FZXiaoBiaoSong-B05S"/>
                <a:cs typeface="FZXiaoBiaoSong-B05S"/>
              </a:rPr>
              <a:t>滕州市民政局</a:t>
            </a:r>
            <a:endParaRPr sz="2100" dirty="0">
              <a:latin typeface="FZXiaoBiaoSong-B05S"/>
              <a:ea typeface="FZXiaoBiaoSong-B05S"/>
              <a:cs typeface="FZXiaoBiaoSong-B05S"/>
            </a:endParaRPr>
          </a:p>
          <a:p>
            <a:pPr algn="l" rtl="0" eaLnBrk="0">
              <a:lnSpc>
                <a:spcPct val="11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574675" algn="l" rtl="0" eaLnBrk="0">
              <a:lnSpc>
                <a:spcPct val="95000"/>
              </a:lnSpc>
              <a:spcBef>
                <a:spcPts val="632"/>
              </a:spcBef>
              <a:tabLst/>
            </a:pPr>
            <a:r>
              <a:rPr sz="2100" kern="0" spc="80" dirty="0">
                <a:solidFill>
                  <a:srgbClr val="000000">
                    <a:alpha val="100000"/>
                  </a:srgbClr>
                </a:solidFill>
                <a:latin typeface="FZXiaoBiaoSong-B05S"/>
                <a:ea typeface="FZXiaoBiaoSong-B05S"/>
                <a:cs typeface="FZXiaoBiaoSong-B05S"/>
              </a:rPr>
              <a:t>2024</a:t>
            </a:r>
            <a:r>
              <a:rPr sz="2100" kern="0" spc="80" dirty="0">
                <a:solidFill>
                  <a:srgbClr val="000000">
                    <a:alpha val="100000"/>
                  </a:srgbClr>
                </a:solidFill>
                <a:latin typeface="FZXiaoBiaoSong-B05S"/>
                <a:ea typeface="FZXiaoBiaoSong-B05S"/>
                <a:cs typeface="FZXiaoBiaoSong-B05S"/>
              </a:rPr>
              <a:t> </a:t>
            </a:r>
            <a:r>
              <a:rPr sz="2100" kern="0" spc="80" dirty="0">
                <a:solidFill>
                  <a:srgbClr val="000000">
                    <a:alpha val="100000"/>
                  </a:srgbClr>
                </a:solidFill>
                <a:latin typeface="FZXiaoBiaoSong-B05S"/>
                <a:ea typeface="FZXiaoBiaoSong-B05S"/>
                <a:cs typeface="FZXiaoBiaoSong-B05S"/>
              </a:rPr>
              <a:t>年政府信息公开工作年度报告</a:t>
            </a:r>
            <a:endParaRPr sz="2100" dirty="0">
              <a:latin typeface="FZXiaoBiaoSong-B05S"/>
              <a:ea typeface="FZXiaoBiaoSong-B05S"/>
              <a:cs typeface="FZXiaoBiaoSong-B05S"/>
            </a:endParaRPr>
          </a:p>
          <a:p>
            <a:pPr algn="l" rtl="0" eaLnBrk="0">
              <a:lnSpc>
                <a:spcPct val="14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indent="423544" algn="l" rtl="0" eaLnBrk="0">
              <a:lnSpc>
                <a:spcPct val="166000"/>
              </a:lnSpc>
              <a:spcBef>
                <a:spcPts val="453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为了保障公民、法人和其他组织依法获取政府信息的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权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利，提高政府工作的透明度，促进依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法行政，充分发挥政府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信息对人民群众生产、生活和经济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社会活动的服务作用，根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据《中华人民共和国政府信息公开条例》和省政府办公厅、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枣庄市政府办公室、滕州市政府办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公室通知要求，结合滕州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市民政局</a:t>
            </a:r>
            <a:r>
              <a:rPr sz="1500" kern="0" spc="-2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度信息公开工作实际，编制本报告并向社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会公布。本报告中所列数据的统计期限自</a:t>
            </a:r>
            <a:r>
              <a:rPr sz="1500" kern="0" spc="-2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4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-2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月</a:t>
            </a:r>
            <a:r>
              <a:rPr sz="1500" kern="0" spc="-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日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起至</a:t>
            </a:r>
            <a:r>
              <a:rPr sz="1500" kern="0" spc="-1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12</a:t>
            </a:r>
            <a:r>
              <a:rPr sz="1500" kern="0" spc="-2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月</a:t>
            </a:r>
            <a:r>
              <a:rPr sz="1500" kern="0" spc="-1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31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日止。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1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14655" algn="l" rtl="0" eaLnBrk="0">
              <a:lnSpc>
                <a:spcPct val="99000"/>
              </a:lnSpc>
              <a:spcBef>
                <a:spcPts val="456"/>
              </a:spcBef>
              <a:tabLst/>
            </a:pP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一、总体情况</a:t>
            </a:r>
            <a:endParaRPr sz="1500" dirty="0">
              <a:latin typeface="SimHei"/>
              <a:ea typeface="SimHei"/>
              <a:cs typeface="SimHei"/>
            </a:endParaRPr>
          </a:p>
          <a:p>
            <a:pPr marL="396240" algn="l" rtl="0" eaLnBrk="0">
              <a:lnSpc>
                <a:spcPts val="1816"/>
              </a:lnSpc>
              <a:spcBef>
                <a:spcPts val="1633"/>
              </a:spcBef>
              <a:tabLst/>
            </a:pPr>
            <a:r>
              <a:rPr sz="1500" kern="0" spc="-3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（一）政府信息主动公开情况</a:t>
            </a:r>
            <a:endParaRPr sz="1500" dirty="0">
              <a:latin typeface="KaiTi"/>
              <a:ea typeface="KaiTi"/>
              <a:cs typeface="KaiTi"/>
            </a:endParaRPr>
          </a:p>
          <a:p>
            <a:pPr algn="l" rtl="0" eaLnBrk="0">
              <a:lnSpc>
                <a:spcPct val="10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5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16509" indent="421640" algn="l" rtl="0" eaLnBrk="0">
              <a:lnSpc>
                <a:spcPct val="165000"/>
              </a:lnSpc>
              <a:spcBef>
                <a:spcPts val="3"/>
              </a:spcBef>
              <a:tabLst/>
            </a:pP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年，滕州市民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政局高度重视政府信息公开工作，将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其视为了解社情民意、接受民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主监督、解决群众反映问题的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重要途径。局党组始终将其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作为重点工作来抓，并建立了主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要领导亲自抓、分管领导具体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抓的工作机制，确保信息公开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工作的有效开展。根据《中华人民共和国政府信息公开条例》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第二十条和第二十一条要求，结合滕州市民政工作的实际，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及时公开发布社会救助、养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老服务、社会福利等方面的经办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流程、政策制度、补贴发放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等，分门分类及时公开内容，回</a:t>
            </a:r>
            <a:endParaRPr sz="1500" dirty="0">
              <a:latin typeface="FangSong_GB2312"/>
              <a:ea typeface="FangSong_GB2312"/>
              <a:cs typeface="FangSong_GB231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6"/>
          <p:cNvSpPr/>
          <p:nvPr/>
        </p:nvSpPr>
        <p:spPr>
          <a:xfrm>
            <a:off x="1126878" y="1051715"/>
            <a:ext cx="5302884" cy="808481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27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553084" algn="l" rtl="0" eaLnBrk="0">
              <a:lnSpc>
                <a:spcPct val="89000"/>
              </a:lnSpc>
              <a:tabLst/>
            </a:pP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3.政务公开工作创新情况：滕州市民政局在</a:t>
            </a:r>
            <a:r>
              <a:rPr sz="1500" kern="0" spc="-2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年的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22225" indent="3810" algn="l" rtl="0" eaLnBrk="0">
              <a:lnSpc>
                <a:spcPct val="170000"/>
              </a:lnSpc>
              <a:spcBef>
                <a:spcPts val="36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年度政务公开工作中，不仅遵循了常规的信息公开流程和要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求，还积极探索创新举措，优化线上线下融合服务模式，</a:t>
            </a:r>
            <a:r>
              <a:rPr sz="1500" kern="0" spc="-3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以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提高工作效率和服务质量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。通过微信视频号发布政策宣传类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视频，将政策条文转化为通俗易懂的小视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频传播；共编印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28575" indent="81914" algn="l" rtl="0" eaLnBrk="0">
              <a:lnSpc>
                <a:spcPct val="163000"/>
              </a:lnSpc>
              <a:spcBef>
                <a:spcPts val="379"/>
              </a:spcBef>
              <a:tabLst/>
            </a:pP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“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兼爱民政</a:t>
            </a:r>
            <a:r>
              <a:rPr sz="1500" kern="0" spc="-5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画报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14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期，展示民政工作精彩瞬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间和典型事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迹，进一步扩大民政信息传达范围。通过评论区、在线咨询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等功能，与受众积极互动，解答民众疑问，增强民众对民政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工作的理解与信任。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1275" indent="502919" algn="l" rtl="0" eaLnBrk="0">
              <a:lnSpc>
                <a:spcPct val="133000"/>
              </a:lnSpc>
              <a:spcBef>
                <a:spcPts val="451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4．无政府信息公开工作年度报告数据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统计中需要说明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的事项；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9844" indent="517525" algn="l" rtl="0" eaLnBrk="0">
              <a:lnSpc>
                <a:spcPct val="133000"/>
              </a:lnSpc>
              <a:spcBef>
                <a:spcPts val="457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5．其他有关文件专门要求通过政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府信息公开工作年度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报告予以报告的事项：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无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0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51435" indent="393065" algn="l" rtl="0" eaLnBrk="0">
              <a:lnSpc>
                <a:spcPct val="158000"/>
              </a:lnSpc>
              <a:spcBef>
                <a:spcPts val="457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6.本报告的电子版可在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“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滕州市人民政府官网滕州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市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 </a:t>
            </a:r>
            <a:r>
              <a:rPr sz="1500" kern="0" spc="1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民政局栏目</a:t>
            </a:r>
            <a:r>
              <a:rPr sz="1500" kern="0" spc="-4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</a:t>
            </a:r>
            <a:endParaRPr sz="1500" dirty="0">
              <a:latin typeface="SimSun"/>
              <a:ea typeface="SimSun"/>
              <a:cs typeface="SimSun"/>
            </a:endParaRPr>
          </a:p>
          <a:p>
            <a:pPr marL="26669" indent="89535" algn="l" rtl="0" eaLnBrk="0">
              <a:lnSpc>
                <a:spcPct val="163000"/>
              </a:lnSpc>
              <a:spcBef>
                <a:spcPts val="373"/>
              </a:spcBef>
              <a:tabLst/>
            </a:pP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（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http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://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www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.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tengzhou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.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gov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.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cn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/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zwgk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/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xxgkm</a:t>
            </a:r>
            <a:r>
              <a:rPr sz="1500" kern="0" spc="-4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 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l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/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szbm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/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mzj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  <a:hlinkClick xmlns:r="http://schemas.openxmlformats.org/officeDocument/2006/relationships" r:id="rId2" tooltip="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000000"/>
                      <wpsdc:hlinkUnderline xmlns:wpsdc="http://www.wps.cn/officeDocument/2017/drawingmlCustomData" val="0"/>
                    </a:ext>
                  </a:extLst>
                </a:hlinkClick>
              </a:rPr>
              <a:t>/</a:t>
            </a:r>
            <a:r>
              <a:rPr sz="1500" kern="0" spc="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)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主页查询和下载。如对本报告有任何疑问，请与滕州市民政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局兼爱民政融媒体中心联系。（地址：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滕州市龙泉中路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1516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号</a:t>
            </a:r>
            <a:r>
              <a:rPr sz="1500" kern="0" spc="-2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402</a:t>
            </a:r>
            <a:r>
              <a:rPr sz="1500" kern="0" spc="-2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办公室，联系电话：0632-5825078，</a:t>
            </a:r>
            <a:r>
              <a:rPr sz="1500" kern="0" spc="-4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电子邮箱：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0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38100" algn="l" rtl="0" eaLnBrk="0">
              <a:lnSpc>
                <a:spcPct val="98000"/>
              </a:lnSpc>
              <a:spcBef>
                <a:spcPts val="6"/>
              </a:spcBef>
              <a:tabLst/>
            </a:pP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jamzrmt</a:t>
            </a:r>
            <a:r>
              <a:rPr sz="1500" kern="0" spc="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@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qq</a:t>
            </a:r>
            <a:r>
              <a:rPr sz="1500" kern="0" spc="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.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com</a:t>
            </a:r>
            <a:r>
              <a:rPr sz="1500" kern="0" spc="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）</a:t>
            </a:r>
            <a:endParaRPr sz="1500" dirty="0">
              <a:latin typeface="FangSong_GB2312"/>
              <a:ea typeface="FangSong_GB2312"/>
              <a:cs typeface="FangSong_GB231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/>
          <p:nvPr/>
        </p:nvSpPr>
        <p:spPr>
          <a:xfrm>
            <a:off x="1138200" y="1053741"/>
            <a:ext cx="5348604" cy="48609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98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7145" algn="l" rtl="0" eaLnBrk="0">
              <a:lnSpc>
                <a:spcPct val="88000"/>
              </a:lnSpc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应群众关切。截至</a:t>
            </a:r>
            <a:r>
              <a:rPr sz="1500" kern="0" spc="-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12</a:t>
            </a:r>
            <a:r>
              <a:rPr sz="1500" kern="0" spc="-2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月</a:t>
            </a:r>
            <a:r>
              <a:rPr sz="1500" kern="0" spc="-1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31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日，主动公开政府信息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12700" indent="12700" algn="l" rtl="0" eaLnBrk="0">
              <a:lnSpc>
                <a:spcPct val="168000"/>
              </a:lnSpc>
              <a:spcBef>
                <a:spcPts val="200"/>
              </a:spcBef>
              <a:tabLst/>
            </a:pP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193</a:t>
            </a:r>
            <a:r>
              <a:rPr sz="1500" kern="0" spc="-2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条。其中通知公告</a:t>
            </a:r>
            <a:r>
              <a:rPr sz="1500" kern="0" spc="-2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条，规划计划</a:t>
            </a:r>
            <a:r>
              <a:rPr sz="1500" kern="0" spc="-1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条，财政信息</a:t>
            </a:r>
            <a:r>
              <a:rPr sz="1500" kern="0" spc="-2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8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证明事项目录清单</a:t>
            </a:r>
            <a:r>
              <a:rPr sz="1500" kern="0" spc="-1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条，人大建议政协提案公开办理结果公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开及建议提案办理总体情况</a:t>
            </a:r>
            <a:r>
              <a:rPr sz="1500" kern="0" spc="-2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24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条，重点领域</a:t>
            </a:r>
            <a:r>
              <a:rPr sz="1500" kern="0" spc="-1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112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条，组织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管理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8</a:t>
            </a:r>
            <a:r>
              <a:rPr sz="1500" kern="0" spc="-1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条，主动公开基本目录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条。此外，共发表国家级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新闻</a:t>
            </a:r>
            <a:r>
              <a:rPr sz="1500" kern="0" spc="-2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26</a:t>
            </a:r>
            <a:r>
              <a:rPr sz="1500" kern="0" spc="-3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篇、省级</a:t>
            </a:r>
            <a:r>
              <a:rPr sz="1500" kern="0" spc="-1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37</a:t>
            </a:r>
            <a:r>
              <a:rPr sz="1500" kern="0" spc="-3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篇；滕州级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9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篇，枣庄级</a:t>
            </a:r>
            <a:r>
              <a:rPr sz="1500" kern="0" spc="-2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8</a:t>
            </a:r>
            <a:r>
              <a:rPr sz="1500" kern="0" spc="-3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篇；滕州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市民政局官网发布工作动态</a:t>
            </a:r>
            <a:r>
              <a:rPr sz="1500" kern="0" spc="-2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275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</a:t>
            </a:r>
            <a:r>
              <a:rPr sz="1500" kern="0" spc="-5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“滕州民政”微信视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频号发布政策宣传类视频</a:t>
            </a:r>
            <a:r>
              <a:rPr sz="1500" kern="0" spc="-2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91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条，</a:t>
            </a:r>
            <a:r>
              <a:rPr sz="1500" kern="0" spc="-5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“滕州民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政”微信公众号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发布工作动态</a:t>
            </a:r>
            <a:r>
              <a:rPr sz="1500" kern="0" spc="-1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125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期。利用官方网站、微信公众号等媒体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平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台，定期发布最新的民政政策、服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务指南、办事流程等信息。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通过视频讲解、图文并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茂的形式，吸引公众关注，让公众更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直观地了解民政工作，扩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大政务信息覆盖面，提高公众参与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和社会互动。</a:t>
            </a:r>
            <a:endParaRPr sz="1500" dirty="0">
              <a:latin typeface="FangSong_GB2312"/>
              <a:ea typeface="FangSong_GB2312"/>
              <a:cs typeface="FangSong_GB231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447800" y="914400"/>
            <a:ext cx="4976596" cy="459638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447800" y="6100572"/>
            <a:ext cx="4899279" cy="35707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/>
          <p:nvPr/>
        </p:nvSpPr>
        <p:spPr>
          <a:xfrm>
            <a:off x="1140630" y="6487851"/>
            <a:ext cx="5341620" cy="29133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387984" algn="l" rtl="0" eaLnBrk="0">
              <a:lnSpc>
                <a:spcPts val="1816"/>
              </a:lnSpc>
              <a:tabLst/>
            </a:pPr>
            <a:r>
              <a:rPr sz="1500" kern="0" spc="-2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（二）政府信息依申请公开情况</a:t>
            </a:r>
            <a:endParaRPr sz="1500" dirty="0">
              <a:latin typeface="KaiTi"/>
              <a:ea typeface="KaiTi"/>
              <a:cs typeface="KaiTi"/>
            </a:endParaRPr>
          </a:p>
          <a:p>
            <a:pPr algn="l" rtl="0" eaLnBrk="0">
              <a:lnSpc>
                <a:spcPct val="10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2700" indent="416559" algn="l" rtl="0" eaLnBrk="0">
              <a:lnSpc>
                <a:spcPct val="164000"/>
              </a:lnSpc>
              <a:spcBef>
                <a:spcPts val="458"/>
              </a:spcBef>
              <a:tabLst/>
            </a:pP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年市民政局受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理依申请公开共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件，全部按时限要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求办结，其中予以公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开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3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件，部分公开</a:t>
            </a:r>
            <a:r>
              <a:rPr sz="1500" kern="0" spc="-1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件，不予公开</a:t>
            </a:r>
            <a:r>
              <a:rPr sz="1500" kern="0" spc="-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自愿撤销政务公开申请</a:t>
            </a:r>
            <a:r>
              <a:rPr sz="1500" kern="0" spc="-1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3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件，非政府信息公开</a:t>
            </a:r>
            <a:r>
              <a:rPr sz="1500" kern="0" spc="-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件，不予处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理</a:t>
            </a:r>
            <a:r>
              <a:rPr sz="1500" kern="0" spc="-1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件，转结下年度继续办理</a:t>
            </a:r>
            <a:r>
              <a:rPr sz="1500" kern="0" spc="-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0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件。因本年度无政府信息公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开申请提起行政复议、行政诉讼情况，所以较往年无增长。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6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387984" algn="l" rtl="0" eaLnBrk="0">
              <a:lnSpc>
                <a:spcPct val="99000"/>
              </a:lnSpc>
              <a:spcBef>
                <a:spcPts val="3"/>
              </a:spcBef>
              <a:tabLst/>
            </a:pPr>
            <a:r>
              <a:rPr sz="1500" kern="0" spc="-4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（三）政府信息管理情况</a:t>
            </a:r>
            <a:endParaRPr sz="1500" dirty="0">
              <a:latin typeface="KaiTi"/>
              <a:ea typeface="KaiTi"/>
              <a:cs typeface="KaiTi"/>
            </a:endParaRP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3756659" y="1325880"/>
            <a:ext cx="2491968" cy="4509515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143000" y="1325880"/>
            <a:ext cx="2289644" cy="460552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/>
          <p:nvPr/>
        </p:nvSpPr>
        <p:spPr>
          <a:xfrm>
            <a:off x="1131920" y="1053741"/>
            <a:ext cx="5396229" cy="80956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83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428625" algn="l" rtl="0" eaLnBrk="0">
              <a:lnSpc>
                <a:spcPct val="97000"/>
              </a:lnSpc>
              <a:tabLst/>
            </a:pP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滕州市民政局未成年人宣传督查科负责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做好信息上传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12700" indent="10795" algn="l" rtl="0" eaLnBrk="0">
              <a:lnSpc>
                <a:spcPct val="165000"/>
              </a:lnSpc>
              <a:spcBef>
                <a:spcPts val="410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和维护工作。持续发挥核心作用，全方位统筹本单位政府信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息公开工作。动态更新公开内容，聚焦群众关心关注的热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点、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难点、疑点问题，定期对公开内容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进行充实。严格按照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“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谁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主管、谁发布、谁审查”“先审查、后公开</a:t>
            </a:r>
            <a:r>
              <a:rPr sz="1500" kern="0" spc="-4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和信息公开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“</a:t>
            </a:r>
            <a:r>
              <a:rPr sz="1500" kern="0" spc="-57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三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级审查</a:t>
            </a:r>
            <a:r>
              <a:rPr sz="1500" kern="0" spc="-5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制度，理顺政务信息公开审查流程，共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同推进政务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信息公开工作规范化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。滕州市民政局</a:t>
            </a:r>
            <a:r>
              <a:rPr sz="1500" kern="0" spc="-2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年度无违反规定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和失泄密情况。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396240" algn="l" rtl="0" eaLnBrk="0">
              <a:lnSpc>
                <a:spcPct val="100000"/>
              </a:lnSpc>
              <a:spcBef>
                <a:spcPts val="451"/>
              </a:spcBef>
              <a:tabLst/>
            </a:pPr>
            <a:r>
              <a:rPr sz="1500" kern="0" spc="-3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（四）政府信息公开平台建设</a:t>
            </a:r>
            <a:endParaRPr sz="1500" dirty="0">
              <a:latin typeface="KaiTi"/>
              <a:ea typeface="KaiTi"/>
              <a:cs typeface="KaiTi"/>
            </a:endParaRPr>
          </a:p>
          <a:p>
            <a:pPr algn="l" rtl="0" eaLnBrk="0">
              <a:lnSpc>
                <a:spcPct val="10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indent="426084" algn="l" rtl="0" eaLnBrk="0">
              <a:lnSpc>
                <a:spcPct val="166000"/>
              </a:lnSpc>
              <a:spcBef>
                <a:spcPts val="459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一是网站集约化建设情况。结合政务公开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工作要点，严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格按照《中华人民共和国政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府信息公开条例》要求，加强网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站建设，规范栏目设置，健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全用户信息保护制度，强化信息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搜索、办理服务功能，做到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信息发布全面、准确、及时，确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保信息不缺项、不漏项，保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障社会各界信息知晓度。二是网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站专栏设置和内容维护。在滕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州市民政局官网开设【用心滕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爱</a:t>
            </a:r>
            <a:r>
              <a:rPr sz="1500" kern="0" spc="-1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·</a:t>
            </a:r>
            <a:r>
              <a:rPr sz="1500" kern="0" spc="-60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护童成长】</a:t>
            </a:r>
            <a:r>
              <a:rPr sz="1500" kern="0" spc="-6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【颐养福地</a:t>
            </a:r>
            <a:r>
              <a:rPr sz="1500" kern="0" spc="-1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·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孝善滕州】等专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题报道，微信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公众号【最美民政人】【善城善名】【法治赋能</a:t>
            </a:r>
            <a:r>
              <a:rPr sz="1500" kern="0" spc="-1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·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兼爱固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基】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等专栏文章，制作【社会帮扶政策解读】系列视频，</a:t>
            </a:r>
            <a:r>
              <a:rPr sz="1500" kern="0" spc="-3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向民众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解读救助政策，受到广泛关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注。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9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5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396240" algn="l" rtl="0" eaLnBrk="0">
              <a:lnSpc>
                <a:spcPts val="1816"/>
              </a:lnSpc>
              <a:spcBef>
                <a:spcPts val="1"/>
              </a:spcBef>
              <a:tabLst/>
            </a:pP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（五）政府信息公开</a:t>
            </a:r>
            <a:r>
              <a:rPr sz="1500" kern="0" spc="-20" dirty="0">
                <a:solidFill>
                  <a:srgbClr val="000000">
                    <a:alpha val="100000"/>
                  </a:srgbClr>
                </a:solidFill>
                <a:latin typeface="KaiTi"/>
                <a:ea typeface="KaiTi"/>
                <a:cs typeface="KaiTi"/>
              </a:rPr>
              <a:t>监督保障情况</a:t>
            </a:r>
            <a:endParaRPr sz="1500" dirty="0">
              <a:latin typeface="KaiTi"/>
              <a:ea typeface="KaiTi"/>
              <a:cs typeface="KaiT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/>
          <p:nvPr/>
        </p:nvSpPr>
        <p:spPr>
          <a:xfrm>
            <a:off x="1134959" y="1053741"/>
            <a:ext cx="5392420" cy="46335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98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440055" algn="l" rtl="0" eaLnBrk="0">
              <a:lnSpc>
                <a:spcPct val="88000"/>
              </a:lnSpc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一是滕州市民政局充分发挥协调监督作用，规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范流程，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12700" indent="1270" algn="l" rtl="0" eaLnBrk="0">
              <a:lnSpc>
                <a:spcPct val="169000"/>
              </a:lnSpc>
              <a:spcBef>
                <a:spcPts val="37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做好本单位的政务公开工作。全局上下牢固树立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“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一盘棋</a:t>
            </a:r>
            <a:r>
              <a:rPr sz="1500" kern="0" spc="-5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”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的思想，紧密配合，形成推动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政务公开工作的强大合力。二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是建立定期研究政务公开的工作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机制，把各项评估指标要求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落实到日常督查抽查检查工作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中，总结问题清单，督促整改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到位、公开到位。三是建立健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全集中培训学习制度，围绕政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务公开的思考与实践等内容进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行业务交流，多措并举，进一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步增强了依法依规、标准规范的信息公开能力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水平。2024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年，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滕州市民政局在政府信息公开工作中未出现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失密、泄密情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21590" algn="l" rtl="0" eaLnBrk="0">
              <a:lnSpc>
                <a:spcPct val="97000"/>
              </a:lnSpc>
              <a:spcBef>
                <a:spcPts val="1278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况。未进行社会评议，未发生责任追究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情况。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03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21005" algn="l" rtl="0" eaLnBrk="0">
              <a:lnSpc>
                <a:spcPct val="99000"/>
              </a:lnSpc>
              <a:spcBef>
                <a:spcPts val="456"/>
              </a:spcBef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二、2024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年度滕州市民政局主动公开政府信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息情况</a:t>
            </a:r>
            <a:endParaRPr sz="15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34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6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515619" algn="l" rtl="0" eaLnBrk="0">
              <a:lnSpc>
                <a:spcPct val="98000"/>
              </a:lnSpc>
              <a:spcBef>
                <a:spcPts val="3"/>
              </a:spcBef>
              <a:tabLst/>
            </a:pP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KaiTi_GB2312"/>
                <a:ea typeface="KaiTi_GB2312"/>
                <a:cs typeface="KaiTi_GB2312"/>
              </a:rPr>
              <a:t>（二）行政机关主动公开政府信息情况</a:t>
            </a:r>
            <a:endParaRPr sz="1500" dirty="0">
              <a:latin typeface="KaiTi_GB2312"/>
              <a:ea typeface="KaiTi_GB2312"/>
              <a:cs typeface="KaiTi_GB2312"/>
            </a:endParaRPr>
          </a:p>
        </p:txBody>
      </p:sp>
      <p:graphicFrame>
        <p:nvGraphicFramePr>
          <p:cNvPr id="20" name="table 20"/>
          <p:cNvGraphicFramePr>
            <a:graphicFrameLocks noGrp="1"/>
          </p:cNvGraphicFramePr>
          <p:nvPr/>
        </p:nvGraphicFramePr>
        <p:xfrm>
          <a:off x="1065402" y="5698490"/>
          <a:ext cx="5429249" cy="3323590"/>
        </p:xfrm>
        <a:graphic>
          <a:graphicData uri="http://schemas.openxmlformats.org/drawingml/2006/table">
            <a:tbl>
              <a:tblPr/>
              <a:tblGrid>
                <a:gridCol w="1256664"/>
                <a:gridCol w="1259840"/>
                <a:gridCol w="1259839"/>
                <a:gridCol w="1652904"/>
              </a:tblGrid>
              <a:tr h="233045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45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3390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第二十条第（一）项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7025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信息内容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605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本年制发件数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5414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本年废止件数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544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现行有效件数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7630" algn="l" rtl="0" eaLnBrk="0">
                        <a:lnSpc>
                          <a:spcPct val="9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规章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5944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3409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70890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185" algn="l" rtl="0" eaLnBrk="0">
                        <a:lnSpc>
                          <a:spcPct val="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行政规范性文件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594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340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7089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4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3390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第二十条第（五）项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1140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信息内容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47800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本年处理决定数量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185" algn="l" rtl="0" eaLnBrk="0">
                        <a:lnSpc>
                          <a:spcPct val="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行政许可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06295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43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3390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第二十条第（六）项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7025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信息内容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47800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本年处理决定数量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18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行政处罚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0629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185" algn="l" rtl="0" eaLnBrk="0">
                        <a:lnSpc>
                          <a:spcPct val="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行政强制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06295" algn="l" rtl="0" eaLnBrk="0">
                        <a:lnSpc>
                          <a:spcPct val="81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43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3390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第二十条第（八）项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27025" algn="l" rtl="0" eaLnBrk="0">
                        <a:lnSpc>
                          <a:spcPct val="9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信息内容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66800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本年收费金额（单位：万元）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5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185" algn="l" rtl="0" eaLnBrk="0">
                        <a:lnSpc>
                          <a:spcPct val="92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行政事业性收费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3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10629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2"/>
          <p:cNvSpPr/>
          <p:nvPr/>
        </p:nvSpPr>
        <p:spPr>
          <a:xfrm>
            <a:off x="1544250" y="9217349"/>
            <a:ext cx="3361054" cy="2514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65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9000"/>
              </a:lnSpc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三、收到和处理政府信息公开申请情况</a:t>
            </a:r>
            <a:endParaRPr sz="1500" dirty="0">
              <a:latin typeface="SimHei"/>
              <a:ea typeface="SimHei"/>
              <a:cs typeface="SimHe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4"/>
          <p:cNvGraphicFramePr>
            <a:graphicFrameLocks noGrp="1"/>
          </p:cNvGraphicFramePr>
          <p:nvPr/>
        </p:nvGraphicFramePr>
        <p:xfrm>
          <a:off x="1065402" y="914400"/>
          <a:ext cx="5429250" cy="8756015"/>
        </p:xfrm>
        <a:graphic>
          <a:graphicData uri="http://schemas.openxmlformats.org/drawingml/2006/table">
            <a:tbl>
              <a:tblPr/>
              <a:tblGrid>
                <a:gridCol w="455294"/>
                <a:gridCol w="906780"/>
                <a:gridCol w="1425575"/>
                <a:gridCol w="436880"/>
                <a:gridCol w="302895"/>
                <a:gridCol w="302895"/>
                <a:gridCol w="373379"/>
                <a:gridCol w="360679"/>
                <a:gridCol w="347345"/>
                <a:gridCol w="517525"/>
              </a:tblGrid>
              <a:tr h="213995">
                <a:tc gridSpan="3" rowSpan="3">
                  <a:txBody>
                    <a:bodyPr/>
                    <a:lstStyle/>
                    <a:p>
                      <a:pPr algn="l" rtl="0" eaLnBrk="0">
                        <a:lnSpc>
                          <a:spcPct val="18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19175" indent="-842644" algn="l" rtl="0" eaLnBrk="0">
                        <a:lnSpc>
                          <a:spcPct val="10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KaiTi_GB2312"/>
                          <a:ea typeface="KaiTi_GB2312"/>
                          <a:cs typeface="KaiTi_GB2312"/>
                        </a:rPr>
                        <a:t>（本列数据的勾稽关系为：第一项加第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KaiTi_GB2312"/>
                          <a:ea typeface="KaiTi_GB2312"/>
                          <a:cs typeface="KaiTi_GB2312"/>
                        </a:rPr>
                        <a:t>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KaiTi_GB2312"/>
                          <a:ea typeface="KaiTi_GB2312"/>
                          <a:cs typeface="KaiTi_GB2312"/>
                        </a:rPr>
                        <a:t>二项之和，</a:t>
                      </a:r>
                      <a:endParaRPr sz="1200" dirty="0">
                        <a:latin typeface="KaiTi_GB2312"/>
                        <a:ea typeface="KaiTi_GB2312"/>
                        <a:cs typeface="KaiTi_GB2312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859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88950" algn="l" rtl="0" eaLnBrk="0">
                        <a:lnSpc>
                          <a:spcPct val="92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KaiTi_GB2312"/>
                          <a:ea typeface="KaiTi_GB2312"/>
                          <a:cs typeface="KaiTi_GB2312"/>
                        </a:rPr>
                        <a:t>等于第三项加第四项之和）</a:t>
                      </a:r>
                      <a:endParaRPr sz="1200" dirty="0">
                        <a:latin typeface="KaiTi_GB2312"/>
                        <a:ea typeface="KaiTi_GB2312"/>
                        <a:cs typeface="KaiTi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rowSpan="3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rowSpan="3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55039" algn="l" rtl="0" eaLnBrk="0">
                        <a:lnSpc>
                          <a:spcPct val="95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申请人情况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9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自</a:t>
                      </a:r>
                      <a:r>
                        <a:rPr sz="1200" kern="0" spc="-2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然</a:t>
                      </a:r>
                      <a:r>
                        <a:rPr sz="1200" kern="0" spc="-2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人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eaVert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16229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法人或其他组织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4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12395" algn="l" rtl="0" eaLnBrk="0">
                        <a:lnSpc>
                          <a:spcPct val="97000"/>
                        </a:lnSpc>
                        <a:tabLst/>
                      </a:pPr>
                      <a:r>
                        <a:rPr sz="12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总计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25"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eaVert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844" algn="l" rtl="0" eaLnBrk="0">
                        <a:lnSpc>
                          <a:spcPct val="9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商</a:t>
                      </a:r>
                      <a:r>
                        <a:rPr sz="1200" kern="0" spc="-2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业</a:t>
                      </a:r>
                      <a:r>
                        <a:rPr sz="1200" kern="0" spc="-2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企</a:t>
                      </a:r>
                      <a:r>
                        <a:rPr sz="1200" kern="0" spc="-2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业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eaVert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1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9844" algn="l" rtl="0" eaLnBrk="0">
                        <a:lnSpc>
                          <a:spcPct val="9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科</a:t>
                      </a:r>
                      <a:r>
                        <a:rPr sz="1200" kern="0" spc="-2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研</a:t>
                      </a:r>
                      <a:r>
                        <a:rPr sz="1200" kern="0" spc="-2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机</a:t>
                      </a:r>
                      <a:r>
                        <a:rPr sz="1200" kern="0" spc="-2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构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eaVert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9369" algn="l" rtl="0" eaLnBrk="0">
                        <a:lnSpc>
                          <a:spcPct val="10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社会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公益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组织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33019" indent="1905" algn="l" rtl="0" eaLnBrk="0">
                        <a:lnSpc>
                          <a:spcPct val="105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法律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服务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机构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73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r" rtl="0" eaLnBrk="0">
                        <a:lnSpc>
                          <a:spcPct val="96000"/>
                        </a:lnSpc>
                        <a:tabLst/>
                      </a:pPr>
                      <a:r>
                        <a:rPr sz="12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其他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5725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一、本年新收政府信息公开申请数量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93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5725" algn="l" rtl="0" eaLnBrk="0">
                        <a:lnSpc>
                          <a:spcPct val="95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二、上年结转政府信息公开申请数量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5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275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2550" indent="3175" algn="l" rtl="0" eaLnBrk="0">
                        <a:lnSpc>
                          <a:spcPct val="107000"/>
                        </a:lnSpc>
                        <a:tabLst/>
                      </a:pPr>
                      <a:r>
                        <a:rPr sz="12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三、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本年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度办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理结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果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9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（一）予以公开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84150" algn="l" rtl="0" eaLnBrk="0">
                        <a:lnSpc>
                          <a:spcPct val="74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endParaRPr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8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1914" indent="83185" algn="l" rtl="0" eaLnBrk="0">
                        <a:lnSpc>
                          <a:spcPct val="101000"/>
                        </a:lnSpc>
                        <a:tabLst/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（二）部分公开（区分</a:t>
                      </a:r>
                      <a:r>
                        <a:rPr sz="12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处理的，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1200" kern="0" spc="-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只计这一情形，不计其他情形）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668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1770" algn="l" rtl="0" eaLnBrk="0">
                        <a:lnSpc>
                          <a:spcPct val="74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668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0504" algn="l" rtl="0" eaLnBrk="0">
                        <a:lnSpc>
                          <a:spcPct val="74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985" indent="84455" algn="l" rtl="0" eaLnBrk="0">
                        <a:lnSpc>
                          <a:spcPct val="108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1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（三）不予</a:t>
                      </a:r>
                      <a:r>
                        <a:rPr sz="11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 </a:t>
                      </a: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公开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8900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1.属于国家秘密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819" indent="635" algn="l" rtl="0" eaLnBrk="0">
                        <a:lnSpc>
                          <a:spcPct val="101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2.其他法律行政法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规禁止公开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1914" indent="8254" algn="l" rtl="0" eaLnBrk="0">
                        <a:lnSpc>
                          <a:spcPct val="102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3.危及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“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三安全一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  </a:t>
                      </a:r>
                      <a:r>
                        <a:rPr sz="12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稳定</a:t>
                      </a:r>
                      <a:r>
                        <a:rPr sz="12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”</a:t>
                      </a:r>
                      <a:endParaRPr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rowSpan="1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2550" indent="1270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4.保护第三方合法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权益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1914" indent="4444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5.属于三类内部事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务信息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4294" indent="11429" algn="l" rtl="0" eaLnBrk="0">
                        <a:lnSpc>
                          <a:spcPct val="102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6.属于四类过程性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信息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8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105" indent="7620" algn="l" rtl="0" eaLnBrk="0">
                        <a:lnSpc>
                          <a:spcPct val="102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7.属于行政执法案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卷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0644" indent="5080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8.属于行政查询事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42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4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444" indent="86994" algn="l" rtl="0" eaLnBrk="0">
                        <a:lnSpc>
                          <a:spcPct val="108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1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（四）无法</a:t>
                      </a:r>
                      <a:r>
                        <a:rPr sz="11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提供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5725" indent="2540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1.本机关不掌握相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关政府信息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0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3819" indent="635" algn="l" rtl="0" eaLnBrk="0">
                        <a:lnSpc>
                          <a:spcPct val="102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2.没有现成信息需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要另行制作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4930" indent="15875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3.补正后申请内容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仍不明确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080" indent="86360" algn="l" rtl="0" eaLnBrk="0">
                        <a:lnSpc>
                          <a:spcPct val="108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1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（五）不予</a:t>
                      </a:r>
                      <a:r>
                        <a:rPr sz="11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处理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01600" indent="-12700" algn="l" rtl="0" eaLnBrk="0">
                        <a:lnSpc>
                          <a:spcPct val="105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1.信访举报投诉类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1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申请</a:t>
                      </a:r>
                      <a:endParaRPr sz="11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5089" algn="l" rtl="0" eaLnBrk="0">
                        <a:lnSpc>
                          <a:spcPct val="9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2.重复申请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6835" indent="13970" algn="l" rtl="0" eaLnBrk="0">
                        <a:lnSpc>
                          <a:spcPct val="101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3.要求提供公开出</a:t>
                      </a:r>
                      <a:r>
                        <a:rPr sz="12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版物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9375" indent="4444" algn="l" rtl="0" eaLnBrk="0">
                        <a:lnSpc>
                          <a:spcPct val="101000"/>
                        </a:lnSpc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4.无正当理由大量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反复申请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50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044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0644" indent="5714" algn="l" rtl="0" eaLnBrk="0">
                        <a:lnSpc>
                          <a:spcPct val="10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5.要求行政机关确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认或重新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109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5584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出具已获取信息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6"/>
          <p:cNvGraphicFramePr>
            <a:graphicFrameLocks noGrp="1"/>
          </p:cNvGraphicFramePr>
          <p:nvPr/>
        </p:nvGraphicFramePr>
        <p:xfrm>
          <a:off x="981582" y="3933190"/>
          <a:ext cx="5596255" cy="2576194"/>
        </p:xfrm>
        <a:graphic>
          <a:graphicData uri="http://schemas.openxmlformats.org/drawingml/2006/table">
            <a:tbl>
              <a:tblPr/>
              <a:tblGrid>
                <a:gridCol w="372109"/>
                <a:gridCol w="367665"/>
                <a:gridCol w="367665"/>
                <a:gridCol w="367665"/>
                <a:gridCol w="418465"/>
                <a:gridCol w="340995"/>
                <a:gridCol w="367665"/>
                <a:gridCol w="367664"/>
                <a:gridCol w="367665"/>
                <a:gridCol w="386079"/>
                <a:gridCol w="367664"/>
                <a:gridCol w="367665"/>
                <a:gridCol w="367664"/>
                <a:gridCol w="367665"/>
                <a:gridCol w="401954"/>
              </a:tblGrid>
              <a:tr h="527684"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1200" algn="l" rtl="0" eaLnBrk="0">
                        <a:lnSpc>
                          <a:spcPts val="1085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行政复议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12900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行政诉讼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690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6200" algn="l" rtl="0" eaLnBrk="0">
                        <a:lnSpc>
                          <a:spcPct val="136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维持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6519" indent="-1270" algn="l" rtl="0" eaLnBrk="0">
                        <a:lnSpc>
                          <a:spcPct val="137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纠正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87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755" indent="1905" algn="l" rtl="0" eaLnBrk="0">
                        <a:lnSpc>
                          <a:spcPct val="137000"/>
                        </a:lnSpc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其他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0485" indent="3175" algn="l" rtl="0" eaLnBrk="0">
                        <a:lnSpc>
                          <a:spcPct val="136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尚未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审结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00709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总</a:t>
                      </a:r>
                      <a:r>
                        <a:rPr sz="900" kern="0" spc="1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</a:t>
                      </a:r>
                      <a:r>
                        <a:rPr sz="900" kern="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计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ea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435609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未经复议直接起诉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7540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复议后起诉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225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ea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150" algn="l" rtl="0" eaLnBrk="0">
                        <a:lnSpc>
                          <a:spcPct val="13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维持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8580" indent="-1270" algn="l" rtl="0" eaLnBrk="0">
                        <a:lnSpc>
                          <a:spcPct val="138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纠正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7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755" indent="1905" algn="l" rtl="0" eaLnBrk="0">
                        <a:lnSpc>
                          <a:spcPct val="138000"/>
                        </a:lnSpc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其他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indent="3175" algn="l" rtl="0" eaLnBrk="0">
                        <a:lnSpc>
                          <a:spcPct val="13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尚未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审结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46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0010" algn="l" rtl="0" eaLnBrk="0">
                        <a:lnSpc>
                          <a:spcPts val="1102"/>
                        </a:lnSpc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总计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514" algn="l" rtl="0" eaLnBrk="0">
                        <a:lnSpc>
                          <a:spcPct val="8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  <a:p>
                      <a:pPr marL="55880" algn="l" rtl="0" eaLnBrk="0">
                        <a:lnSpc>
                          <a:spcPts val="1583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维持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500" indent="-1270" algn="l" rtl="0" eaLnBrk="0">
                        <a:lnSpc>
                          <a:spcPct val="138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纠正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4610" algn="l" rtl="0" eaLnBrk="0">
                        <a:lnSpc>
                          <a:spcPct val="8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其他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  <a:p>
                      <a:pPr marL="52705" algn="l" rtl="0" eaLnBrk="0">
                        <a:lnSpc>
                          <a:spcPts val="1583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结果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5089" indent="3175" algn="l" rtl="0" eaLnBrk="0">
                        <a:lnSpc>
                          <a:spcPct val="13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尚未</a:t>
                      </a:r>
                      <a:r>
                        <a:rPr sz="9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审结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3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467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85725" algn="l" rtl="0" eaLnBrk="0">
                        <a:lnSpc>
                          <a:spcPts val="1102"/>
                        </a:lnSpc>
                        <a:tabLst/>
                      </a:pPr>
                      <a:r>
                        <a:rPr sz="900" kern="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总计</a:t>
                      </a:r>
                      <a:endParaRPr sz="9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9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0020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4939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430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557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7970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2239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4939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430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557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446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0510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4304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557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4939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16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70179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0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textbox 28"/>
          <p:cNvSpPr/>
          <p:nvPr/>
        </p:nvSpPr>
        <p:spPr>
          <a:xfrm>
            <a:off x="1132730" y="6832289"/>
            <a:ext cx="5297804" cy="272668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660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425450" algn="l" rtl="0" eaLnBrk="0">
              <a:lnSpc>
                <a:spcPct val="99000"/>
              </a:lnSpc>
              <a:tabLst/>
            </a:pPr>
            <a:r>
              <a:rPr sz="1500" kern="0" spc="40" dirty="0">
                <a:solidFill>
                  <a:srgbClr val="333333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五、存在的主要问题及改进情况</a:t>
            </a:r>
            <a:endParaRPr sz="15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02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25000"/>
              </a:lnSpc>
              <a:tabLst/>
            </a:pPr>
            <a:endParaRPr sz="300" dirty="0">
              <a:latin typeface="Arial"/>
              <a:ea typeface="Arial"/>
              <a:cs typeface="Arial"/>
            </a:endParaRPr>
          </a:p>
          <a:p>
            <a:pPr marL="12700" indent="424815" algn="l" rtl="0" eaLnBrk="0">
              <a:lnSpc>
                <a:spcPct val="165000"/>
              </a:lnSpc>
              <a:spcBef>
                <a:spcPts val="2"/>
              </a:spcBef>
              <a:tabLst/>
            </a:pP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2024</a:t>
            </a:r>
            <a:r>
              <a:rPr sz="1500" kern="0" spc="-2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年，滕州市民政局认真落实政府信息公开相关工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作，压实各方责任，对接相关业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务科室，创新公开形式，畅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通公开渠道。但在实际工作中，也遇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到了一些不可避免的问</a:t>
            </a:r>
            <a:r>
              <a:rPr sz="1500" kern="0" spc="-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题。如信息更新不及时，部分栏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目信息未能按时更新，导致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公众获取的信息不够最新。政策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解读深度不足，尽管有多种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形式的解读材料，但在复杂政策的理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解上仍有部分群众反映</a:t>
            </a:r>
            <a:endParaRPr sz="1500" dirty="0">
              <a:latin typeface="FangSong_GB2312"/>
              <a:ea typeface="FangSong_GB2312"/>
              <a:cs typeface="FangSong_GB2312"/>
            </a:endParaRPr>
          </a:p>
        </p:txBody>
      </p:sp>
      <p:graphicFrame>
        <p:nvGraphicFramePr>
          <p:cNvPr id="30" name="table 30"/>
          <p:cNvGraphicFramePr>
            <a:graphicFrameLocks noGrp="1"/>
          </p:cNvGraphicFramePr>
          <p:nvPr/>
        </p:nvGraphicFramePr>
        <p:xfrm>
          <a:off x="1065402" y="914400"/>
          <a:ext cx="5429250" cy="2456815"/>
        </p:xfrm>
        <a:graphic>
          <a:graphicData uri="http://schemas.openxmlformats.org/drawingml/2006/table">
            <a:tbl>
              <a:tblPr/>
              <a:tblGrid>
                <a:gridCol w="455294"/>
                <a:gridCol w="906780"/>
                <a:gridCol w="1425575"/>
                <a:gridCol w="436879"/>
                <a:gridCol w="302895"/>
                <a:gridCol w="302895"/>
                <a:gridCol w="373379"/>
                <a:gridCol w="360679"/>
                <a:gridCol w="347345"/>
                <a:gridCol w="517525"/>
              </a:tblGrid>
              <a:tr h="814069">
                <a:tc rowSpan="4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8105" indent="86360" algn="l" rtl="0" eaLnBrk="0">
                        <a:lnSpc>
                          <a:spcPct val="107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1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（六）其他</a:t>
                      </a:r>
                      <a:r>
                        <a:rPr sz="11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处理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4604" indent="10160" algn="l" rtl="0" eaLnBrk="0">
                        <a:lnSpc>
                          <a:spcPct val="10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1.申请人无正当理由</a:t>
                      </a:r>
                      <a:r>
                        <a:rPr sz="1200" kern="0" spc="6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逾期不补正、行政机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关不再处理其政府信</a:t>
                      </a:r>
                      <a:r>
                        <a:rPr sz="1200" kern="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息公开申请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65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9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4765" indent="-3810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2.申请人逾期未按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收</a:t>
                      </a:r>
                      <a:r>
                        <a:rPr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费通知要求缴纳费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  <a:p>
                      <a:pPr marL="15240" algn="l" rtl="0" eaLnBrk="0">
                        <a:lnSpc>
                          <a:spcPct val="104000"/>
                        </a:lnSpc>
                        <a:spcBef>
                          <a:spcPts val="236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用、行政机关不再处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理其政府信息公开申</a:t>
                      </a:r>
                      <a:r>
                        <a:rPr sz="1200" kern="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请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6669" algn="l" rtl="0" eaLnBrk="0">
                        <a:lnSpc>
                          <a:spcPct val="93000"/>
                        </a:lnSpc>
                        <a:tabLst/>
                      </a:pPr>
                      <a:r>
                        <a:rPr sz="1200" kern="0" spc="-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3.其他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ts val="1355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100" kern="0" spc="-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（七）总计</a:t>
                      </a:r>
                      <a:endParaRPr sz="11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1770" algn="l" rtl="0" eaLnBrk="0">
                        <a:lnSpc>
                          <a:spcPct val="7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0504" algn="l" rtl="0" eaLnBrk="0">
                        <a:lnSpc>
                          <a:spcPct val="7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95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2075" algn="l" rtl="0" eaLnBrk="0">
                        <a:lnSpc>
                          <a:spcPct val="95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四、结转下年度继续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SimHei"/>
                          <a:ea typeface="SimHei"/>
                          <a:cs typeface="SimHei"/>
                        </a:rPr>
                        <a:t>办理</a:t>
                      </a:r>
                      <a:endParaRPr sz="1200" dirty="0">
                        <a:latin typeface="SimHei"/>
                        <a:ea typeface="SimHei"/>
                        <a:cs typeface="SimHei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9748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890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29539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6510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8750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151764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234315" algn="l" rtl="0" eaLnBrk="0">
                        <a:lnSpc>
                          <a:spcPct val="81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FangSong_GB2312"/>
                          <a:ea typeface="FangSong_GB2312"/>
                          <a:cs typeface="FangSong_GB2312"/>
                        </a:rPr>
                        <a:t>0</a:t>
                      </a:r>
                      <a:endParaRPr sz="1200" dirty="0">
                        <a:latin typeface="FangSong_GB2312"/>
                        <a:ea typeface="FangSong_GB2312"/>
                        <a:cs typeface="FangSong_GB231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textbox 32"/>
          <p:cNvSpPr/>
          <p:nvPr/>
        </p:nvSpPr>
        <p:spPr>
          <a:xfrm>
            <a:off x="1350759" y="3566356"/>
            <a:ext cx="4139565" cy="24955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89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98000"/>
              </a:lnSpc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四、政府信息公开行政复议、提起行政诉讼情况</a:t>
            </a:r>
            <a:endParaRPr sz="1500" dirty="0">
              <a:latin typeface="SimHei"/>
              <a:ea typeface="SimHei"/>
              <a:cs typeface="Sim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4"/>
          <p:cNvSpPr/>
          <p:nvPr/>
        </p:nvSpPr>
        <p:spPr>
          <a:xfrm>
            <a:off x="1134351" y="1053741"/>
            <a:ext cx="5316220" cy="787209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98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8000"/>
              </a:lnSpc>
              <a:tabLst/>
            </a:pP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难以完全明白。互动性和参与度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有限，公众与政府部门之间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33655" algn="l" rtl="0" eaLnBrk="0">
              <a:lnSpc>
                <a:spcPct val="172000"/>
              </a:lnSpc>
              <a:spcBef>
                <a:spcPts val="29"/>
              </a:spcBef>
              <a:tabLst/>
            </a:pP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的互动渠道虽然多样化，但实际参与度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不高，</a:t>
            </a:r>
            <a:r>
              <a:rPr sz="1500" kern="0" spc="-4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民众反馈意见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的数量和质量都有待提升。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1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6509" indent="432434" algn="l" rtl="0" eaLnBrk="0">
              <a:lnSpc>
                <a:spcPct val="166000"/>
              </a:lnSpc>
              <a:spcBef>
                <a:spcPts val="453"/>
              </a:spcBef>
              <a:tabLst/>
            </a:pP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改进措施：</a:t>
            </a:r>
            <a:r>
              <a:rPr sz="1500" b="1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提高信息公开时效性。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建立信息公开定期检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查和通报制度，安排专人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负责信息公开工作，定期对网站和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新媒体平台的信息进行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更新和维护，确保信息发布的及时性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和准确性。</a:t>
            </a:r>
            <a:r>
              <a:rPr sz="1500" b="1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丰富信息公开形式。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加强新媒体平台建设，增加</a:t>
            </a:r>
            <a:r>
              <a:rPr sz="1500" kern="0" spc="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在微信公众号等平台上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的信息发布量和发布频率，及时推送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重要信息。积极探索多样化的政策解读形式，制作短视频、</a:t>
            </a:r>
            <a:r>
              <a:rPr sz="1500" kern="0" spc="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图解等解读产品，提高政策解读的吸引力和感染力。</a:t>
            </a:r>
            <a:r>
              <a:rPr sz="1500" b="1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强化信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b="1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息公开监督保障。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建立健全公众参与机制，完善政府网站和</a:t>
            </a:r>
            <a:r>
              <a:rPr sz="1500" kern="0" spc="2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1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新媒体平台上开设的政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务公开意见箱、在线留言等功能，及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时收集和处理群众的意见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和建议。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31800" algn="l" rtl="0" eaLnBrk="0">
              <a:lnSpc>
                <a:spcPct val="99000"/>
              </a:lnSpc>
              <a:spcBef>
                <a:spcPts val="456"/>
              </a:spcBef>
              <a:tabLst/>
            </a:pPr>
            <a:r>
              <a:rPr sz="1500" kern="0" spc="40" dirty="0">
                <a:solidFill>
                  <a:srgbClr val="333333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六、其他需要报告的事</a:t>
            </a:r>
            <a:r>
              <a:rPr sz="1500" kern="0" spc="30" dirty="0">
                <a:solidFill>
                  <a:srgbClr val="333333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项</a:t>
            </a:r>
            <a:endParaRPr sz="15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80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97000"/>
              </a:lnSpc>
              <a:spcBef>
                <a:spcPts val="457"/>
              </a:spcBef>
              <a:tabLst/>
            </a:pP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1.2024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4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年滕州市民政局未收取任何政府</a:t>
            </a:r>
            <a:r>
              <a:rPr sz="1500" kern="0" spc="3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信息公开费用。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algn="l" rtl="0" eaLnBrk="0">
              <a:lnSpc>
                <a:spcPct val="18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435609" algn="l" rtl="0" eaLnBrk="0">
              <a:lnSpc>
                <a:spcPct val="97000"/>
              </a:lnSpc>
              <a:spcBef>
                <a:spcPts val="450"/>
              </a:spcBef>
              <a:tabLst/>
            </a:pPr>
            <a:r>
              <a:rPr sz="1500" kern="0" spc="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2.本行政机关人大代表建议和政协提案办理结果公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开</a:t>
            </a:r>
            <a:endParaRPr sz="1500" dirty="0">
              <a:latin typeface="FangSong_GB2312"/>
              <a:ea typeface="FangSong_GB2312"/>
              <a:cs typeface="FangSong_GB2312"/>
            </a:endParaRPr>
          </a:p>
          <a:p>
            <a:pPr marL="14604" indent="8889" algn="l" rtl="0" eaLnBrk="0">
              <a:lnSpc>
                <a:spcPct val="161000"/>
              </a:lnSpc>
              <a:spcBef>
                <a:spcPts val="385"/>
              </a:spcBef>
              <a:tabLst/>
            </a:pP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情况：2024</a:t>
            </a:r>
            <a:r>
              <a:rPr sz="1500" kern="0" spc="-2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6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年，滕州市民政局收到人大代表建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议</a:t>
            </a:r>
            <a:r>
              <a:rPr sz="1500" kern="0" spc="-1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3</a:t>
            </a:r>
            <a:r>
              <a:rPr sz="1500" kern="0" spc="-31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件，政协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提案</a:t>
            </a:r>
            <a:r>
              <a:rPr sz="1500" kern="0" spc="-19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20</a:t>
            </a:r>
            <a:r>
              <a:rPr sz="1500" kern="0" spc="-30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件，</a:t>
            </a:r>
            <a:r>
              <a:rPr sz="1500" kern="0" spc="-35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</a:t>
            </a:r>
            <a:r>
              <a:rPr sz="1500" kern="0" spc="7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已办理完毕，认真答复了代表本人，并将提案</a:t>
            </a:r>
            <a:r>
              <a:rPr sz="1500" kern="0" spc="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  </a:t>
            </a:r>
            <a:r>
              <a:rPr sz="1500" kern="0" spc="80" dirty="0">
                <a:solidFill>
                  <a:srgbClr val="000000">
                    <a:alpha val="100000"/>
                  </a:srgbClr>
                </a:solidFill>
                <a:latin typeface="FangSong_GB2312"/>
                <a:ea typeface="FangSong_GB2312"/>
                <a:cs typeface="FangSong_GB2312"/>
              </a:rPr>
              <a:t>办理情况进行了公开。</a:t>
            </a:r>
            <a:endParaRPr sz="1500" dirty="0">
              <a:latin typeface="FangSong_GB2312"/>
              <a:ea typeface="FangSong_GB2312"/>
              <a:cs typeface="FangSong_GB231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WPS 文字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dcterms:created xsi:type="dcterms:W3CDTF">2025-01-14T09:47:45Z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2025-01-15T16:27:14</vt:filetime>
  </property>
</Properties>
</file>