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3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5.xml"/><Relationship Id="rId2" Type="http://schemas.openxmlformats.org/officeDocument/2006/relationships/image" Target="../media/image1.jpe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056640"/>
          </a:xfrm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p>
            <a:r>
              <a:rPr lang="zh-CN" altLang="en-US" sz="4000">
                <a:solidFill>
                  <a:srgbClr val="00B0F0"/>
                </a:solidFill>
              </a:rPr>
              <a:t>总体情况</a:t>
            </a:r>
            <a:endParaRPr lang="zh-CN" altLang="en-US" sz="4000">
              <a:solidFill>
                <a:srgbClr val="00B0F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656840"/>
            <a:ext cx="9144000" cy="3256915"/>
          </a:xfrm>
        </p:spPr>
        <p:txBody>
          <a:bodyPr>
            <a:normAutofit fontScale="90000"/>
          </a:bodyPr>
          <a:p>
            <a:r>
              <a:rPr lang="en-US" altLang="zh-CN" sz="4000">
                <a:solidFill>
                  <a:srgbClr val="7030A0"/>
                </a:solidFill>
                <a:latin typeface="+mn-ea"/>
                <a:cs typeface="+mn-ea"/>
              </a:rPr>
              <a:t>01. </a:t>
            </a:r>
            <a:r>
              <a:rPr lang="zh-CN" altLang="en-US" sz="4000">
                <a:solidFill>
                  <a:srgbClr val="7030A0"/>
                </a:solidFill>
                <a:latin typeface="+mn-ea"/>
                <a:cs typeface="+mn-ea"/>
              </a:rPr>
              <a:t>概</a:t>
            </a:r>
            <a:r>
              <a:rPr lang="en-US" altLang="zh-CN" sz="4000">
                <a:solidFill>
                  <a:srgbClr val="7030A0"/>
                </a:solidFill>
                <a:latin typeface="+mn-ea"/>
                <a:cs typeface="+mn-ea"/>
              </a:rPr>
              <a:t>  </a:t>
            </a:r>
            <a:r>
              <a:rPr lang="zh-CN" altLang="en-US" sz="4000">
                <a:solidFill>
                  <a:srgbClr val="7030A0"/>
                </a:solidFill>
                <a:latin typeface="+mn-ea"/>
                <a:cs typeface="+mn-ea"/>
              </a:rPr>
              <a:t>述</a:t>
            </a:r>
            <a:endParaRPr lang="zh-CN" altLang="en-US" sz="4000">
              <a:solidFill>
                <a:srgbClr val="7030A0"/>
              </a:solidFill>
              <a:latin typeface="+mn-ea"/>
              <a:cs typeface="+mn-ea"/>
            </a:endParaRPr>
          </a:p>
          <a:p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r>
              <a:rPr lang="en-US" altLang="zh-CN">
                <a:solidFill>
                  <a:srgbClr val="7030A0"/>
                </a:solidFill>
                <a:latin typeface="+mn-ea"/>
                <a:cs typeface="+mn-ea"/>
              </a:rPr>
              <a:t>      </a:t>
            </a:r>
            <a:r>
              <a:rPr lang="en-US" altLang="zh-CN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本报告中所列数据的统计期限自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2023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日起至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2023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12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日止。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如对本报告有任何疑问，请与滕州市综合行政执法局宣传科联系。</a:t>
            </a:r>
            <a:endParaRPr lang="zh-CN" altLang="en-US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     </a:t>
            </a:r>
            <a:r>
              <a:rPr lang="en-US" altLang="zh-CN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地址：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滕州市善国北路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107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号；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邮编：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277599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；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电话：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0632-5878001</a:t>
            </a:r>
            <a:endParaRPr lang="en-US" altLang="zh-CN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  <a:p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</p:txBody>
      </p:sp>
      <p:sp>
        <p:nvSpPr>
          <p:cNvPr id="7" name="流程图: 准备 6"/>
          <p:cNvSpPr/>
          <p:nvPr/>
        </p:nvSpPr>
        <p:spPr>
          <a:xfrm>
            <a:off x="3803015" y="1473835"/>
            <a:ext cx="1061720" cy="6115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流程图: 准备 9"/>
          <p:cNvSpPr/>
          <p:nvPr/>
        </p:nvSpPr>
        <p:spPr>
          <a:xfrm>
            <a:off x="7439025" y="1473835"/>
            <a:ext cx="1061720" cy="6115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1946275"/>
            <a:ext cx="10975340" cy="191516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457200" algn="just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</a:pPr>
            <a:r>
              <a:rPr kumimoji="0" sz="2000" b="0" i="0" spc="0" baseline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滕州市综合行政执法局按照“公开是原则，不公开是例外”的总体要求，立足综合行政执法和城市管理工作实际，建立完善政府信息公开制度机制，明确公开范围、方式和程序，充分发挥政务公开网、门户网站、“滕州城管”微信公众号等平台作用，对相关政府信息进行公开，方便市民群众全面了解相关信息，强化了市民的监督力度。</a:t>
            </a:r>
            <a:endParaRPr kumimoji="0" sz="2000" b="0" i="0" spc="0" baseline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fontAlgn="auto">
              <a:lnSpc>
                <a:spcPct val="14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altLang="zh-CN" sz="2000" b="0" i="0" spc="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2"/>
            </p:custDataLst>
          </p:nvPr>
        </p:nvSpPr>
        <p:spPr>
          <a:xfrm>
            <a:off x="742385" y="168135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kumimoji="0" altLang="zh-CN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02.</a:t>
            </a:r>
            <a:r>
              <a:rPr kumimoji="0" lang="zh-CN" altLang="en-US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政府信息公开工作开展情况</a:t>
            </a:r>
            <a:endParaRPr kumimoji="0" lang="zh-CN" altLang="en-US" sz="3600" i="0" spc="300" baseline="0" noProof="0" dirty="0">
              <a:ln w="3175">
                <a:noFill/>
                <a:prstDash val="dash"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8330" y="3977640"/>
            <a:ext cx="10904220" cy="14566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R="0" lvl="0" indent="457200" algn="just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</a:pPr>
            <a:r>
              <a:rPr lang="en-US" sz="2000" smtClean="0">
                <a:ln w="3175">
                  <a:noFill/>
                </a:ln>
                <a:effectLst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2023年，滕州市综合行政执法局在官方网站更新工作动态信息346条，通知公告17条，公开文件和有关事项68条；发布、推送微博109条；推送微信公众号发布图文信息289条；信息公开网站更新信息161条。</a:t>
            </a:r>
            <a:endParaRPr lang="en-US" sz="2000" smtClean="0">
              <a:ln w="3175">
                <a:noFill/>
              </a:ln>
              <a:effectLst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811655" y="5293995"/>
          <a:ext cx="87884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505"/>
                <a:gridCol w="2132965"/>
                <a:gridCol w="2132965"/>
                <a:gridCol w="2132965"/>
              </a:tblGrid>
              <a:tr h="381000">
                <a:tc grid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滕州市综合行政执法局信息公开数据情况</a:t>
                      </a:r>
                      <a:endParaRPr lang="zh-CN" altLang="en-US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84200"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工作动态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部门文件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信息公开网站更新信息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依申请公开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346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161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440545" y="4559300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pic>
        <p:nvPicPr>
          <p:cNvPr id="3" name="图片 2" descr="pic0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160" y="728980"/>
            <a:ext cx="5238750" cy="43529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1577975" y="1662430"/>
            <a:ext cx="9618345" cy="90106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2023年市综合行政执法局共接到依申请公开信息1件，已按要求按时办结回复，与去年相比数量有所减少。</a:t>
            </a:r>
            <a:r>
              <a:rPr lang="zh-CN" altLang="en-US" sz="1800" spc="50" noProof="0">
                <a:ln w="3175">
                  <a:noFill/>
                  <a:prstDash val="dash"/>
                </a:ln>
                <a:solidFill>
                  <a:schemeClr val="tx1"/>
                </a:solidFill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   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                      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2"/>
            </p:custDataLst>
          </p:nvPr>
        </p:nvSpPr>
        <p:spPr>
          <a:xfrm>
            <a:off x="666185" y="485000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L="0" marR="0" lvl="0" indent="0" algn="ctr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  <a:t>03.</a:t>
            </a:r>
            <a:r>
              <a:rPr kumimoji="0" lang="zh-CN" altLang="en-US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  <a:t>依申请公开情况</a:t>
            </a:r>
            <a:endParaRPr kumimoji="0" lang="zh-CN" altLang="en-US" sz="3600" i="0" spc="300" baseline="0" noProof="0" dirty="0">
              <a:ln w="3175">
                <a:noFill/>
                <a:prstDash val="dash"/>
              </a:ln>
              <a:solidFill>
                <a:srgbClr val="7030A0"/>
              </a:solidFill>
              <a:effectLst/>
              <a:uLnTx/>
              <a:uFillTx/>
              <a:latin typeface="+mn-ea"/>
              <a:ea typeface="+mn-ea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90215" y="2997200"/>
            <a:ext cx="5941695" cy="646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600" spc="300" noProof="0" dirty="0" smtClean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cs typeface="+mn-ea"/>
              </a:rPr>
              <a:t>       04.</a:t>
            </a:r>
            <a:r>
              <a:rPr lang="zh-CN" altLang="en-US" sz="3600" spc="300" noProof="0" dirty="0" smtClean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cs typeface="+mn-ea"/>
              </a:rPr>
              <a:t>政府信息管理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80515" y="3835400"/>
            <a:ext cx="9615805" cy="22764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 fontAlgn="auto">
              <a:lnSpc>
                <a:spcPct val="130000"/>
              </a:lnSpc>
              <a:spcAft>
                <a:spcPts val="800"/>
              </a:spcAft>
            </a:pPr>
            <a:r>
              <a:rPr lang="en-US" altLang="zh-CN" spc="50" noProof="0" dirty="0" smtClean="0">
                <a:ln w="3175">
                  <a:noFill/>
                  <a:prstDash val="dash"/>
                </a:ln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结合工作实际，及时更新政府信息主动公开目录，把责任压实到具体科室、个人，按照信息公开时限要求，及时上传、公开相关信息，坚决避免存在空白和不按时更新栏目，确保政府信息公开质量。严格执行政府信息公开保密审查制度，明确审查工作程序和责任，坚持“谁审查谁负责”“先审核后公开”和“一事一审”原则，对拟公开的政府信息进行严格的保密审查，严格禁止未经审查和批准的政府信息对外公开。</a:t>
            </a:r>
            <a:endParaRPr lang="zh-CN" altLang="en-US" spc="50" noProof="0" dirty="0" smtClean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048000" y="981075"/>
            <a:ext cx="6096000" cy="8585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cs typeface="+mn-ea"/>
                <a:sym typeface="+mn-ea"/>
              </a:rPr>
              <a:t>05.</a:t>
            </a:r>
            <a:r>
              <a:rPr lang="zh-CN" altLang="en-US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cs typeface="+mn-ea"/>
                <a:sym typeface="+mn-ea"/>
              </a:rPr>
              <a:t>建议提案办理公开情况</a:t>
            </a:r>
            <a:endParaRPr lang="zh-CN" altLang="en-US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ea typeface="+mn-ea"/>
              <a:cs typeface="+mn-ea"/>
              <a:sym typeface="+mn-ea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pc="5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  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altLang="zh-CN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cs typeface="+mn-ea"/>
              <a:sym typeface="+mn-ea"/>
            </a:endParaRPr>
          </a:p>
          <a:p>
            <a:pPr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cs typeface="+mn-ea"/>
                <a:sym typeface="+mn-ea"/>
              </a:rPr>
              <a:t>06.</a:t>
            </a:r>
            <a:r>
              <a:rPr 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cs typeface="+mn-ea"/>
                <a:sym typeface="+mn-ea"/>
              </a:rPr>
              <a:t>政府信息</a:t>
            </a:r>
            <a:r>
              <a:rPr lang="zh-CN" altLang="en-US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cs typeface="+mn-ea"/>
                <a:sym typeface="+mn-ea"/>
              </a:rPr>
              <a:t>平台建设情况</a:t>
            </a:r>
            <a:endParaRPr lang="zh-CN" altLang="en-US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38375" y="2060575"/>
            <a:ext cx="7829550" cy="8255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 fontAlgn="auto">
              <a:lnSpc>
                <a:spcPct val="130000"/>
              </a:lnSpc>
              <a:spcAft>
                <a:spcPts val="800"/>
              </a:spcAft>
            </a:pPr>
            <a:r>
              <a:rPr lang="en-US" spc="5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  </a:t>
            </a:r>
            <a:r>
              <a:rPr lang="en-US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</a:t>
            </a:r>
            <a:r>
              <a:rPr altLang="zh-CN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202</a:t>
            </a:r>
            <a:r>
              <a:rPr lang="en-US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3</a:t>
            </a:r>
            <a:r>
              <a:rPr lang="zh-CN" altLang="en-US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年共承办滕州人大代表建议</a:t>
            </a:r>
            <a:r>
              <a:rPr lang="en-US" altLang="zh-CN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6</a:t>
            </a:r>
            <a:r>
              <a:rPr lang="zh-CN" altLang="en-US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件、滕州政协提案</a:t>
            </a:r>
            <a:r>
              <a:rPr lang="en-US" altLang="zh-CN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2</a:t>
            </a:r>
            <a:r>
              <a:rPr altLang="zh-CN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0</a:t>
            </a:r>
            <a:r>
              <a:rPr lang="zh-CN" altLang="en-US" spc="5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件，已全部办理完毕。</a:t>
            </a:r>
            <a:endParaRPr lang="zh-CN" altLang="en-US" spc="5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38375" y="4302125"/>
            <a:ext cx="7830185" cy="22637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 fontAlgn="auto">
              <a:lnSpc>
                <a:spcPct val="130000"/>
              </a:lnSpc>
              <a:spcAft>
                <a:spcPts val="800"/>
              </a:spcAft>
            </a:pPr>
            <a:r>
              <a:rPr lang="en-US" altLang="zh-CN" spc="50" noProof="0" dirty="0" smtClean="0">
                <a:ln w="3175">
                  <a:noFill/>
                  <a:prstDash val="dash"/>
                </a:ln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+mn-ea"/>
              </a:rPr>
              <a:t>    认真落实政府网站集约化建设要求，强化对局网站、“滕州城管”微信公众号、视频号、微博等信息平台管理维护，配备专职人员负责信息的审核、上传、更新等工作，“滕州城管”微信公众号关注人数达到5984人；加大政府信息发布力度，提高便民服务信息推送比例，以市民喜闻乐见的形式展示综合执法和城市管理工作，不断提升群众获取政府信息的便利度和幸福感。</a:t>
            </a:r>
            <a:endParaRPr altLang="zh-CN" spc="5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6023610" y="9423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</a:t>
            </a:r>
            <a:r>
              <a:rPr lang="en-US" altLang="zh-CN"/>
              <a:t>    </a:t>
            </a:r>
            <a:r>
              <a:rPr lang="zh-CN" altLang="en-US"/>
              <a:t>信</a:t>
            </a:r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897630" y="20726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</a:t>
            </a:r>
            <a:r>
              <a:rPr lang="en-US" altLang="zh-CN"/>
              <a:t>    </a:t>
            </a:r>
            <a:r>
              <a:rPr lang="zh-CN" altLang="en-US"/>
              <a:t>博</a:t>
            </a:r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6023610" y="211709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政务公开栏</a:t>
            </a:r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3897630" y="9423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门户网站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02945" y="3950970"/>
            <a:ext cx="111175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rgbClr val="00B0F0"/>
                </a:solidFill>
                <a:latin typeface="+mj-ea"/>
                <a:ea typeface="+mj-ea"/>
              </a:rPr>
              <a:t>政府信息公开的收费及减免情况</a:t>
            </a:r>
            <a:endParaRPr lang="zh-CN" altLang="en-US" sz="4000">
              <a:solidFill>
                <a:srgbClr val="00B0F0"/>
              </a:solidFill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6185" y="5577205"/>
            <a:ext cx="9928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2023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年，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未发生政府信息公开收费问题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，未发现有擅自增加收费的项目、扩大收费范围的行为。</a:t>
            </a:r>
            <a:endParaRPr lang="zh-CN" altLang="en-US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3" name="六角星 12"/>
          <p:cNvSpPr/>
          <p:nvPr/>
        </p:nvSpPr>
        <p:spPr>
          <a:xfrm>
            <a:off x="1297940" y="395097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六角星 14"/>
          <p:cNvSpPr/>
          <p:nvPr/>
        </p:nvSpPr>
        <p:spPr>
          <a:xfrm>
            <a:off x="10354310" y="3877945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8424545" y="5048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9747250" y="33032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2184400"/>
            <a:ext cx="10975340" cy="85788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fontAlgn="auto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     </a:t>
            </a: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市综合行政执法局严格按照政务信息公开工作要求，主动公开相关政府信息，及时回应公民申请，未发生因政府信息公开申请引发行政复议及提起行政诉讼的情况。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47140" y="681990"/>
            <a:ext cx="99561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latin typeface="+mj-ea"/>
                <a:ea typeface="+mj-ea"/>
              </a:rPr>
              <a:t>因政府信息公开申请引发行政复议及提起行政诉讼情况</a:t>
            </a:r>
            <a:endParaRPr lang="zh-CN" altLang="en-US" sz="4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04925" y="3042285"/>
            <a:ext cx="100850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latin typeface="+mj-ea"/>
                <a:ea typeface="+mj-ea"/>
              </a:rPr>
              <a:t>政府信息公开存在的问题及改进方向</a:t>
            </a:r>
            <a:endParaRPr lang="zh-CN" altLang="en-US" sz="4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3085" y="4083685"/>
            <a:ext cx="10650220" cy="7035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pc="50" noProof="0" dirty="0" smtClean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  </a:t>
            </a:r>
            <a:r>
              <a:rPr lang="zh-CN" altLang="en-US" spc="50" noProof="0" dirty="0" smtClean="0">
                <a:ln w="3175">
                  <a:noFill/>
                  <a:prstDash val="dash"/>
                </a:ln>
                <a:solidFill>
                  <a:schemeClr val="tx1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政府信息公开内容和公开形式不够丰富、重点领域信息公开不够全面，政策解读内容还需完善，依申请公开工作还需进一步规范。</a:t>
            </a:r>
            <a:endParaRPr lang="zh-CN" altLang="en-US" spc="50" noProof="0" dirty="0" smtClean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4650" y="4787265"/>
            <a:ext cx="11148060" cy="20707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noAutofit/>
          </a:bodyPr>
          <a:p>
            <a:pPr algn="just" fontAlgn="auto">
              <a:lnSpc>
                <a:spcPct val="130000"/>
              </a:lnSpc>
              <a:spcAft>
                <a:spcPts val="800"/>
              </a:spcAft>
            </a:pPr>
            <a:r>
              <a:rPr lang="en-US" spc="50" noProof="0" dirty="0" smtClean="0">
                <a:ln w="3175">
                  <a:noFill/>
                  <a:prstDash val="dash"/>
                </a:ln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   </a:t>
            </a:r>
            <a:r>
              <a:rPr spc="50" noProof="0" dirty="0" smtClean="0">
                <a:ln w="3175">
                  <a:noFill/>
                  <a:prstDash val="dash"/>
                </a:ln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一是丰富政府信息公开形式。在用好常规公开形式的基础上，多使用图表、视频、音频等市民群众喜闻乐见的政府信息公开形式，全面掌握重点领域信息内容，确保重点领域信息公开质量。二是加大政策解读力度。充分发挥音、视频等媒介作用，细化对政策内容的剖析解读，方便市民群众了解。三是推动依申请公开规范运行。制定严谨规范的依申请公开办理流程，确保“登记-审核-办理-答复-归档”各环节依法依规、无缝衔接。</a:t>
            </a:r>
            <a:endParaRPr lang="zh-CN" altLang="en-US" spc="50" noProof="0" dirty="0" smtClean="0">
              <a:ln w="3175">
                <a:noFill/>
                <a:prstDash val="dash"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10960100" y="4416425"/>
            <a:ext cx="1231900" cy="46609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改进方向</a:t>
            </a:r>
            <a:endParaRPr lang="zh-CN" altLang="en-US"/>
          </a:p>
        </p:txBody>
      </p:sp>
      <p:sp>
        <p:nvSpPr>
          <p:cNvPr id="11" name="圆角矩形标注 10"/>
          <p:cNvSpPr/>
          <p:nvPr/>
        </p:nvSpPr>
        <p:spPr>
          <a:xfrm>
            <a:off x="0" y="3567430"/>
            <a:ext cx="1412875" cy="4953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主要问题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058650" y="67684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10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11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12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13.xml><?xml version="1.0" encoding="utf-8"?>
<p:tagLst xmlns:p="http://schemas.openxmlformats.org/presentationml/2006/main">
  <p:tag name="KSO_WPP_MARK_KEY" val="12350f67-8c5a-4f70-b9af-9a029d013e9b"/>
  <p:tag name="COMMONDATA" val="eyJoZGlkIjoiMWM0MTE2ZDUyOGI3OGJhYjc2MjdiODg3MDdmODk3MjAifQ=="/>
</p:tagLst>
</file>

<file path=ppt/tags/tag2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</p:tagLst>
</file>

<file path=ppt/tags/tag3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4.xml><?xml version="1.0" encoding="utf-8"?>
<p:tagLst xmlns:p="http://schemas.openxmlformats.org/presentationml/2006/main">
  <p:tag name="KSO_WM_UNIT_TABLE_BEAUTIFY" val="smartTable{824820b1-5793-45c3-afaf-b981609dc525}"/>
  <p:tag name="KSO_WM_UNIT_PLACING_PICTURE_USER_VIEWPORT" val="{&quot;height&quot;:2120,&quot;width&quot;:13840}"/>
</p:tagLst>
</file>

<file path=ppt/tags/tag5.xml><?xml version="1.0" encoding="utf-8"?>
<p:tagLst xmlns:p="http://schemas.openxmlformats.org/presentationml/2006/main">
  <p:tag name="KSO_WM_BEAUTIFY_FLAG" val="#wm#"/>
  <p:tag name="KSO_WM_TEMPLATE_CATEGORY" val="diagram"/>
  <p:tag name="KSO_WM_TEMPLATE_INDEX" val="20200434"/>
  <p:tag name="KSO_WM_SLIDE_ID" val="diagram20200434_1"/>
  <p:tag name="KSO_WM_TEMPLATE_SUBCATEGORY" val="11"/>
  <p:tag name="KSO_WM_SLIDE_TYPE" val="text"/>
  <p:tag name="KSO_WM_SLIDE_SUBTYPE" val="picTxt"/>
  <p:tag name="KSO_WM_SLIDE_ITEM_CNT" val="0"/>
  <p:tag name="KSO_WM_SLIDE_INDEX" val="1"/>
  <p:tag name="KSO_WM_UNIT_SHOW_EDIT_AREA_INDICATION" val="1"/>
  <p:tag name="KSO_WM_SLIDE_SIZE" val="864*444"/>
  <p:tag name="KSO_WM_SLIDE_POSITION" val="47*47"/>
  <p:tag name="KSO_WM_TAG_VERSION" val="1.0"/>
  <p:tag name="KSO_WM_SLIDE_LAYOUT" val="d_f"/>
  <p:tag name="KSO_WM_SLIDE_LAYOUT_CNT" val="1_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2},&quot;minSize&quot;:{&quot;size1&quot;:19.2},&quot;maxSize&quot;:{&quot;size1&quot;:66.2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1,&quot;verticalAlign&quot;:1,&quot;type&quot;:0,&quot;diagramDirection&quot;:0,&quot;canSetOverLayout&quot;:0,&quot;isOverLayout&quot;:0,&quot;margin&quot;:{&quot;left&quot;:1.69,&quot;top&quot;:1.682,&quot;right&quot;:1.69,&quot;bottom&quot;:0.822},&quot;edge&quot;:{&quot;left&quot;:true,&quot;top&quot;:true,&quot;right&quot;:true,&quot;bottom&quot;:false}},{&quot;direction&quot;:0,&quot;horizontalAlign&quot;:0,&quot;verticalAlign&quot;:0,&quot;type&quot;:1,&quot;diagramDirection&quot;:0,&quot;canSetOverLayout&quot;:1,&quot;isOverLayout&quot;:0,&quot;margin&quot;:{&quot;left&quot;:1.69,&quot;top&quot;:0.026,&quot;right&quot;:1.69,&quot;bottom&quot;:1.682},&quot;marginOverLayout&quot;:{&quot;left&quot;:0.0,&quot;top&quot;:0.026,&quot;right&quot;:0.0,&quot;bottom&quot;:0.0},&quot;edge&quot;:{&quot;left&quot;:true,&quot;top&quot;:false,&quot;right&quot;:true,&quot;bottom&quot;:true},&quot;backgroundInfo&quot;:[{&quot;type&quot;:&quot;bottomTop&quot;,&quot;left&quot;:0.0,&quot;top&quot;:0.203432009,&quot;right&quot;:0.0,&quot;bottom&quot;:0.0}]}]}"/>
  <p:tag name="KSO_WM_SLIDE_CAN_ADD_NAVIGATION" val="1"/>
  <p:tag name="KSO_WM_SLIDE_BACKGROUND" val="[&quot;general&quot;,&quot;frame&quot;,&quot;bottomTop&quot;]"/>
  <p:tag name="KSO_WM_SLIDE_RATIO" val="1.777778"/>
  <p:tag name="KSO_WM_TEMPLATE_MASTER_TYPE" val="0"/>
  <p:tag name="KSO_WM_TEMPLATE_COLOR_TYPE" val="1"/>
</p:tagLst>
</file>

<file path=ppt/tags/tag6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7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</p:tagLst>
</file>

<file path=ppt/tags/tag8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9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1512</Words>
  <Application>WPS 演示</Application>
  <PresentationFormat>宽屏</PresentationFormat>
  <Paragraphs>94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仿宋_GB2312</vt:lpstr>
      <vt:lpstr>微软雅黑</vt:lpstr>
      <vt:lpstr>Segoe UI</vt:lpstr>
      <vt:lpstr>微软雅黑 Light</vt:lpstr>
      <vt:lpstr>黑体</vt:lpstr>
      <vt:lpstr>Calibri</vt:lpstr>
      <vt:lpstr>Arial Unicode MS</vt:lpstr>
      <vt:lpstr>Office 主题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前后左右</cp:lastModifiedBy>
  <cp:revision>107</cp:revision>
  <dcterms:created xsi:type="dcterms:W3CDTF">2021-05-25T01:35:00Z</dcterms:created>
  <dcterms:modified xsi:type="dcterms:W3CDTF">2024-01-22T08:53:18Z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80621C4D2B4949EC86E06BDCB9833E39</vt:lpwstr>
  </property>
  <property fmtid="{D5CDD505-2E9C-101B-9397-08002B2CF9AE}" pid="3" name="KSOProductBuildVer">
    <vt:lpwstr>2052-12.1.0.16120</vt:lpwstr>
  </property>
</Properties>
</file>