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11090303" r:id="rId4"/>
    <p:sldId id="265" r:id="rId6"/>
    <p:sldId id="267" r:id="rId7"/>
    <p:sldId id="11090310" r:id="rId8"/>
    <p:sldId id="11090309" r:id="rId9"/>
    <p:sldId id="11090311" r:id="rId10"/>
    <p:sldId id="11090312" r:id="rId11"/>
    <p:sldId id="11090313" r:id="rId12"/>
    <p:sldId id="11090314" r:id="rId13"/>
    <p:sldId id="11090316" r:id="rId14"/>
    <p:sldId id="11090315" r:id="rId15"/>
    <p:sldId id="11090317" r:id="rId16"/>
    <p:sldId id="11090318" r:id="rId17"/>
    <p:sldId id="11090304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5EC8EE"/>
    <a:srgbClr val="5FDCB1"/>
    <a:srgbClr val="464AF3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966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4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t>信息主动公开情况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政务信息公开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Sheet1!$A$2:$A$5</c15:sqref>
                  </c15:fullRef>
                </c:ext>
              </c:extLst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Sheet1!$B$2:$B$5</c15:sqref>
                  </c15:fullRef>
                </c:ext>
              </c:extLst>
              <c:f>Sheet1!$B$2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政务新媒体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Sheet1!$A$2:$A$5</c15:sqref>
                  </c15:fullRef>
                </c:ext>
              </c:extLst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Sheet1!$C$2:$C$5</c15:sqref>
                  </c15:fullRef>
                </c:ext>
              </c:extLst>
              <c:f>Sheet1!$C$2</c:f>
              <c:numCache>
                <c:formatCode>General</c:formatCode>
                <c:ptCount val="1"/>
                <c:pt idx="0">
                  <c:v>146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政府网站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Sheet1!$A$2:$A$5</c15:sqref>
                  </c15:fullRef>
                </c:ext>
              </c:extLst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Sheet1!$D$2:$D$5</c15:sqref>
                  </c15:fullRef>
                </c:ext>
              </c:extLst>
              <c:f>Sheet1!$D$2</c:f>
              <c:numCache>
                <c:formatCode>General</c:formatCode>
                <c:ptCount val="1"/>
                <c:pt idx="0">
                  <c:v>328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6"/>
        <c:overlap val="-28"/>
        <c:axId val="136521839"/>
        <c:axId val="337084919"/>
      </c:barChart>
      <c:catAx>
        <c:axId val="136521839"/>
        <c:scaling>
          <c:orientation val="minMax"/>
        </c:scaling>
        <c:delete val="1"/>
        <c:axPos val="b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37084919"/>
        <c:crosses val="autoZero"/>
        <c:auto val="1"/>
        <c:lblAlgn val="ctr"/>
        <c:lblOffset val="100"/>
        <c:noMultiLvlLbl val="0"/>
      </c:catAx>
      <c:valAx>
        <c:axId val="337084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36521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accent1">
        <a:alpha val="5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0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DF3542DC-12FD-46A1-8CD1-AF8685789CEC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6613609C-54C6-4E49-9D10-E35B7B2F90C7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D2D3B2-3989-4D4D-B1F6-679DB735F4B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游戏机, 伞&#10;&#10;描述已自动生成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2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9"/>
          <p:cNvSpPr txBox="1"/>
          <p:nvPr userDrawn="1"/>
        </p:nvSpPr>
        <p:spPr>
          <a:xfrm>
            <a:off x="1762561" y="6721475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http://www.1ppt.com/xiazai/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8D390-EB4A-4405-AEDD-590F3F2D43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4079-E90E-40BE-81E3-70D107B9897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4E28D390-EB4A-4405-AEDD-590F3F2D43B9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F68C4079-E90E-40BE-81E3-70D107B98975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8.xml"/><Relationship Id="rId2" Type="http://schemas.openxmlformats.org/officeDocument/2006/relationships/tags" Target="../tags/tag1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背景图案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673198" y="2047495"/>
            <a:ext cx="11083375" cy="19380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zh-CN" sz="6000" b="1" cap="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滕州市农业农村</a:t>
            </a:r>
            <a:r>
              <a:rPr lang="zh-CN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局</a:t>
            </a:r>
            <a:r>
              <a:rPr lang="en-US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2023</a:t>
            </a:r>
            <a:r>
              <a:rPr lang="zh-CN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年</a:t>
            </a:r>
            <a:endParaRPr lang="en-US" altLang="zh-CN" sz="6000" b="1" cap="all" dirty="0" smtClean="0">
              <a:ln w="0"/>
              <a:solidFill>
                <a:schemeClr val="accent1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方正粗黑宋简体" pitchFamily="2" charset="-122"/>
              <a:ea typeface="方正粗黑宋简体" pitchFamily="2" charset="-122"/>
            </a:endParaRPr>
          </a:p>
          <a:p>
            <a:pPr algn="ctr"/>
            <a:r>
              <a:rPr lang="zh-CN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政府</a:t>
            </a:r>
            <a:r>
              <a:rPr lang="zh-CN" altLang="zh-CN" sz="6000" b="1" cap="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信息公开工作年度</a:t>
            </a:r>
            <a:r>
              <a:rPr lang="zh-CN" altLang="zh-CN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报告</a:t>
            </a:r>
            <a:r>
              <a:rPr lang="zh-CN" altLang="en-US" sz="6000" b="1" cap="all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方正粗黑宋简体" pitchFamily="2" charset="-122"/>
                <a:ea typeface="方正粗黑宋简体" pitchFamily="2" charset="-122"/>
              </a:rPr>
              <a:t>解读</a:t>
            </a:r>
            <a:endParaRPr lang="zh-CN" altLang="zh-CN" sz="6000" b="1" cap="all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68370" y="5646057"/>
            <a:ext cx="390434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+mj-ea"/>
                <a:ea typeface="+mj-ea"/>
              </a:rPr>
              <a:t>2024.1</a:t>
            </a:r>
            <a:endParaRPr lang="zh-CN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0">
        <p14:vortex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422860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575926" y="2726119"/>
            <a:ext cx="63112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政府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信息公开行政复议、行政诉讼情况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838200" y="1825625"/>
          <a:ext cx="9893935" cy="3463925"/>
        </p:xfrm>
        <a:graphic>
          <a:graphicData uri="http://schemas.openxmlformats.org/drawingml/2006/table">
            <a:tbl>
              <a:tblPr/>
              <a:tblGrid>
                <a:gridCol w="660400"/>
                <a:gridCol w="657225"/>
                <a:gridCol w="660400"/>
                <a:gridCol w="655955"/>
                <a:gridCol w="720725"/>
                <a:gridCol w="600075"/>
                <a:gridCol w="659765"/>
                <a:gridCol w="659130"/>
                <a:gridCol w="660400"/>
                <a:gridCol w="659765"/>
                <a:gridCol w="660400"/>
                <a:gridCol w="660400"/>
                <a:gridCol w="659130"/>
                <a:gridCol w="659765"/>
                <a:gridCol w="660400"/>
              </a:tblGrid>
              <a:tr h="74930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行政复议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行政诉讼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4201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结果维持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结果纠正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其他结果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尚未审结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总计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未经复议直接起诉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4979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结果维持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结果纠正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其他结果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尚未审结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总计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结果维持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结果纠正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其他结果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尚未审结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总计</a:t>
                      </a:r>
                      <a:endParaRPr lang="en-US" altLang="en-US" sz="1000" b="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0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422860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05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575926" y="2726119"/>
            <a:ext cx="50195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存在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的</a:t>
            </a:r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主要问题</a:t>
            </a:r>
            <a:endParaRPr lang="en-US" altLang="zh-CN" sz="4800" b="1" dirty="0" smtClea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及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改进情况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7880" y="1112520"/>
            <a:ext cx="10401300" cy="4475480"/>
          </a:xfrm>
        </p:spPr>
        <p:txBody>
          <a:bodyPr>
            <a:normAutofit fontScale="5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zh-CN" altLang="en-US" sz="45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存在问题</a:t>
            </a:r>
            <a:endParaRPr lang="en-US" altLang="zh-CN" sz="4500" b="1" dirty="0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在上级业务部门的指导下，滕州市农业农村局政府信息公开工作更加规范化、制度化，但也存在一些问题和不足：一是政府信息公开工作人员业务水平有待提高；二是政府信息公开部分信息公开不及时。</a:t>
            </a:r>
            <a:endParaRPr lang="zh-CN" altLang="zh-CN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zh-CN" altLang="en-US" sz="45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改进措施</a:t>
            </a:r>
            <a:endParaRPr lang="zh-CN" altLang="en-US" sz="4500" b="1" dirty="0" smtClean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一是加强对政府信息公开人员业务培训，提高工作人员的业务水平，提高信息公开质量。二是进一步深化对政府信息公开工作的认识，建立长效的监督管理激励机制，为本单位的政府信息公开工作提供制度保障，及时、准确、规范的公开政府信息。</a:t>
            </a:r>
            <a:endParaRPr lang="zh-CN" altLang="zh-CN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 descr="图片包含 背景图案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803825" y="2018467"/>
            <a:ext cx="699109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8800" b="1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谢谢观看！</a:t>
            </a:r>
            <a:endParaRPr lang="zh-CN" altLang="en-US" sz="8800" b="1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图示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9" name="组合 38"/>
          <p:cNvGrpSpPr/>
          <p:nvPr/>
        </p:nvGrpSpPr>
        <p:grpSpPr>
          <a:xfrm>
            <a:off x="250287" y="613786"/>
            <a:ext cx="4059990" cy="1107996"/>
            <a:chOff x="3124201" y="1495035"/>
            <a:chExt cx="4059990" cy="1107996"/>
          </a:xfrm>
        </p:grpSpPr>
        <p:sp>
          <p:nvSpPr>
            <p:cNvPr id="40" name="矩形 39"/>
            <p:cNvSpPr/>
            <p:nvPr/>
          </p:nvSpPr>
          <p:spPr>
            <a:xfrm>
              <a:off x="3124201" y="1495035"/>
              <a:ext cx="2629084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6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目录</a:t>
              </a:r>
              <a:endPara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 rot="16200000">
              <a:off x="5899224" y="1288890"/>
              <a:ext cx="677108" cy="189282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content</a:t>
              </a:r>
              <a:endParaRPr lang="zh-CN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200315" y="2116778"/>
            <a:ext cx="2414038" cy="720000"/>
            <a:chOff x="2720084" y="2725783"/>
            <a:chExt cx="2414038" cy="720000"/>
          </a:xfrm>
        </p:grpSpPr>
        <p:grpSp>
          <p:nvGrpSpPr>
            <p:cNvPr id="43" name="组合 42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01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4" name="矩形 43"/>
            <p:cNvSpPr/>
            <p:nvPr/>
          </p:nvSpPr>
          <p:spPr>
            <a:xfrm>
              <a:off x="3513165" y="2792021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总体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200315" y="3133748"/>
            <a:ext cx="3132183" cy="954107"/>
            <a:chOff x="2720084" y="2690423"/>
            <a:chExt cx="3132183" cy="954107"/>
          </a:xfrm>
        </p:grpSpPr>
        <p:grpSp>
          <p:nvGrpSpPr>
            <p:cNvPr id="48" name="组合 47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50" name="椭圆 49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02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9" name="矩形 48"/>
            <p:cNvSpPr/>
            <p:nvPr/>
          </p:nvSpPr>
          <p:spPr>
            <a:xfrm>
              <a:off x="3513165" y="2690423"/>
              <a:ext cx="2339102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主动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公开</a:t>
              </a: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政府</a:t>
              </a:r>
              <a:endParaRPr lang="en-US" altLang="zh-CN" sz="2800" b="1" kern="0" dirty="0" smtClean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信息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工作情况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1215621" y="4328261"/>
            <a:ext cx="4209401" cy="954107"/>
            <a:chOff x="2720084" y="2690423"/>
            <a:chExt cx="4209401" cy="954107"/>
          </a:xfrm>
        </p:grpSpPr>
        <p:grpSp>
          <p:nvGrpSpPr>
            <p:cNvPr id="53" name="组合 52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03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54" name="矩形 53"/>
            <p:cNvSpPr/>
            <p:nvPr/>
          </p:nvSpPr>
          <p:spPr>
            <a:xfrm>
              <a:off x="3513165" y="2690423"/>
              <a:ext cx="3416320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dist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收到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和处理政府</a:t>
              </a: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信息</a:t>
              </a:r>
              <a:endParaRPr lang="en-US" altLang="zh-CN" sz="2800" b="1" kern="0" dirty="0" smtClean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 algn="dist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公开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申请情况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5738055" y="2116778"/>
            <a:ext cx="4927546" cy="954107"/>
            <a:chOff x="2720084" y="2690423"/>
            <a:chExt cx="4927546" cy="954107"/>
          </a:xfrm>
        </p:grpSpPr>
        <p:grpSp>
          <p:nvGrpSpPr>
            <p:cNvPr id="58" name="组合 57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1" name="文本框 60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04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59" name="矩形 58"/>
            <p:cNvSpPr/>
            <p:nvPr/>
          </p:nvSpPr>
          <p:spPr>
            <a:xfrm>
              <a:off x="3513165" y="2690423"/>
              <a:ext cx="4134465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dist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政府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信息公开行政复议</a:t>
              </a: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、</a:t>
              </a:r>
              <a:endParaRPr lang="en-US" altLang="zh-CN" sz="2800" b="1" kern="0" dirty="0" smtClean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 algn="dist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行政诉讼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738055" y="3152711"/>
            <a:ext cx="3850328" cy="954107"/>
            <a:chOff x="2720084" y="2690423"/>
            <a:chExt cx="3850328" cy="954107"/>
          </a:xfrm>
        </p:grpSpPr>
        <p:grpSp>
          <p:nvGrpSpPr>
            <p:cNvPr id="27" name="组合 26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文本框 60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05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8" name="矩形 27"/>
            <p:cNvSpPr/>
            <p:nvPr/>
          </p:nvSpPr>
          <p:spPr>
            <a:xfrm>
              <a:off x="3513165" y="2690423"/>
              <a:ext cx="3057247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存在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的主要问题</a:t>
              </a: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及</a:t>
              </a:r>
              <a:endParaRPr lang="en-US" altLang="zh-CN" sz="2800" b="1" kern="0" dirty="0" smtClean="0">
                <a:ln w="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改进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情况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738055" y="4382584"/>
            <a:ext cx="4209401" cy="720000"/>
            <a:chOff x="2720084" y="2725783"/>
            <a:chExt cx="4209401" cy="720000"/>
          </a:xfrm>
        </p:grpSpPr>
        <p:grpSp>
          <p:nvGrpSpPr>
            <p:cNvPr id="32" name="组合 31"/>
            <p:cNvGrpSpPr/>
            <p:nvPr/>
          </p:nvGrpSpPr>
          <p:grpSpPr>
            <a:xfrm>
              <a:off x="2720084" y="2725783"/>
              <a:ext cx="720000" cy="720000"/>
              <a:chOff x="3666568" y="2662988"/>
              <a:chExt cx="720000" cy="720000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3666568" y="2662988"/>
                <a:ext cx="720000" cy="720000"/>
              </a:xfrm>
              <a:prstGeom prst="ellipse">
                <a:avLst/>
              </a:prstGeom>
              <a:gradFill>
                <a:gsLst>
                  <a:gs pos="0">
                    <a:srgbClr val="00CCFF"/>
                  </a:gs>
                  <a:gs pos="100000">
                    <a:srgbClr val="0070C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5" name="文本框 60"/>
              <p:cNvSpPr txBox="1"/>
              <p:nvPr/>
            </p:nvSpPr>
            <p:spPr>
              <a:xfrm>
                <a:off x="3690158" y="2761378"/>
                <a:ext cx="6728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06</a:t>
                </a:r>
                <a:endParaRPr kumimoji="0" lang="zh-CN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3" name="矩形 32"/>
            <p:cNvSpPr/>
            <p:nvPr/>
          </p:nvSpPr>
          <p:spPr>
            <a:xfrm>
              <a:off x="3513165" y="2850077"/>
              <a:ext cx="34163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 smtClean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其他</a:t>
              </a:r>
              <a:r>
                <a:rPr lang="zh-CN" altLang="en-US" sz="2800" b="1" kern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需要报告的事项</a:t>
              </a:r>
              <a:endParaRPr kumimoji="0" lang="zh-CN" altLang="en-US" sz="1400" b="0" i="0" u="none" strike="noStrike" kern="0" cap="none" spc="0" normalizeH="0" baseline="0" noProof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611542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764609" y="3045427"/>
            <a:ext cx="486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总体情况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208617" y="198326"/>
            <a:ext cx="5388081" cy="523220"/>
            <a:chOff x="303867" y="255476"/>
            <a:chExt cx="5388081" cy="523220"/>
          </a:xfrm>
        </p:grpSpPr>
        <p:sp>
          <p:nvSpPr>
            <p:cNvPr id="33" name="矩形 32"/>
            <p:cNvSpPr/>
            <p:nvPr/>
          </p:nvSpPr>
          <p:spPr>
            <a:xfrm>
              <a:off x="839338" y="255476"/>
              <a:ext cx="48526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rPr>
                <a:t>（一）政府信息主动公开情况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03867" y="255476"/>
              <a:ext cx="523221" cy="523220"/>
              <a:chOff x="465792" y="255476"/>
              <a:chExt cx="523221" cy="523220"/>
            </a:xfrm>
          </p:grpSpPr>
          <p:sp>
            <p:nvSpPr>
              <p:cNvPr id="35" name="泪滴形 34"/>
              <p:cNvSpPr/>
              <p:nvPr/>
            </p:nvSpPr>
            <p:spPr>
              <a:xfrm>
                <a:off x="465792" y="255476"/>
                <a:ext cx="523221" cy="523220"/>
              </a:xfrm>
              <a:prstGeom prst="teardrop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541375" y="331059"/>
                <a:ext cx="372055" cy="372055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621160" y="410844"/>
                <a:ext cx="212484" cy="21248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aphicFrame>
        <p:nvGraphicFramePr>
          <p:cNvPr id="2" name="图表 2"/>
          <p:cNvGraphicFramePr/>
          <p:nvPr>
            <p:custDataLst>
              <p:tags r:id="rId2"/>
            </p:custDataLst>
          </p:nvPr>
        </p:nvGraphicFramePr>
        <p:xfrm>
          <a:off x="2028825" y="1221740"/>
          <a:ext cx="7941310" cy="4574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208617" y="198326"/>
            <a:ext cx="10415099" cy="523220"/>
            <a:chOff x="303867" y="255476"/>
            <a:chExt cx="10415099" cy="523220"/>
          </a:xfrm>
        </p:grpSpPr>
        <p:sp>
          <p:nvSpPr>
            <p:cNvPr id="33" name="矩形 32"/>
            <p:cNvSpPr/>
            <p:nvPr/>
          </p:nvSpPr>
          <p:spPr>
            <a:xfrm>
              <a:off x="839338" y="255476"/>
              <a:ext cx="98796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2800" b="1" kern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cs typeface="+mn-ea"/>
                  <a:sym typeface="+mn-lt"/>
                </a:rPr>
                <a:t>（二）依申请公开政府信息办理情况和不予公开政府信息情况</a:t>
              </a:r>
              <a:endParaRPr kumimoji="0" lang="zh-CN" altLang="en-US" sz="2800" b="1" i="0" u="none" strike="noStrike" kern="0" cap="none" spc="0" normalizeH="0" baseline="0" noProof="0" dirty="0">
                <a:ln w="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03867" y="255476"/>
              <a:ext cx="523221" cy="523220"/>
              <a:chOff x="465792" y="255476"/>
              <a:chExt cx="523221" cy="523220"/>
            </a:xfrm>
          </p:grpSpPr>
          <p:sp>
            <p:nvSpPr>
              <p:cNvPr id="35" name="泪滴形 34"/>
              <p:cNvSpPr/>
              <p:nvPr/>
            </p:nvSpPr>
            <p:spPr>
              <a:xfrm>
                <a:off x="465792" y="255476"/>
                <a:ext cx="523221" cy="523220"/>
              </a:xfrm>
              <a:prstGeom prst="teardrop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541375" y="331059"/>
                <a:ext cx="372055" cy="372055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621160" y="410844"/>
                <a:ext cx="212484" cy="21248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1305668" y="1136624"/>
            <a:ext cx="9318172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altLang="zh-CN" sz="2400" dirty="0"/>
              <a:t>1.2023年，市农业农村局共受理2件政府信息公开申请，申请内容分别为玉米大豆复合种植情况1件、农村集体土地1件，结转上年政府信息公开申请0件，为自然人提交。</a:t>
            </a:r>
            <a:endParaRPr altLang="zh-CN" sz="24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altLang="zh-CN" sz="2400" dirty="0"/>
              <a:t>2.处理情况。共答复政府信息公开申请2件，按时办结2件，按时办结率100%。</a:t>
            </a:r>
            <a:endParaRPr altLang="zh-CN" sz="24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altLang="zh-CN" sz="2400" dirty="0"/>
              <a:t>3.增减情况。与往年相比，依申请公开数量减少1件。</a:t>
            </a:r>
            <a:endParaRPr altLang="zh-CN" sz="24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altLang="zh-CN" sz="2400" dirty="0"/>
              <a:t>4.2023年无因政府信息公开依申请引发的行政复议、行政诉讼。</a:t>
            </a:r>
            <a:endParaRPr altLang="zh-CN" sz="2400" dirty="0"/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611542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764609" y="2726119"/>
            <a:ext cx="48672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主动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公开</a:t>
            </a:r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政府</a:t>
            </a:r>
            <a:endParaRPr lang="en-US" altLang="zh-CN" sz="4800" b="1" dirty="0" smtClea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信息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工作情况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169035" y="539750"/>
          <a:ext cx="10024745" cy="5671820"/>
        </p:xfrm>
        <a:graphic>
          <a:graphicData uri="http://schemas.openxmlformats.org/drawingml/2006/table">
            <a:tbl>
              <a:tblPr/>
              <a:tblGrid>
                <a:gridCol w="2505710"/>
                <a:gridCol w="2507615"/>
                <a:gridCol w="2505710"/>
                <a:gridCol w="2505710"/>
              </a:tblGrid>
              <a:tr h="4051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黑体" panose="02010609060101010101" charset="-122"/>
                        </a:rPr>
                        <a:t>第二十条第（一）项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本年制发件数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本年废止件数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现行有效件数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规章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9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行政规范性文件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9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黑体" panose="02010609060101010101" charset="-122"/>
                        </a:rPr>
                        <a:t>第二十条第（五）项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本年处理决定数量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行政许可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黑体" panose="02010609060101010101" charset="-122"/>
                        </a:rPr>
                        <a:t>第二十条第（六）项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本年处理决定数量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行政处罚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29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行政强制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黑体" panose="02010609060101010101" charset="-122"/>
                        </a:rPr>
                        <a:t>第二十条第（八）项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本年收费金额（单位：万元）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行政事业性收费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9.395</a:t>
                      </a:r>
                      <a:endParaRPr lang="en-US" altLang="en-US" sz="14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伞&#10;&#10;描述已自动生成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611542" y="2577511"/>
            <a:ext cx="1893907" cy="1893905"/>
            <a:chOff x="8240625" y="1599121"/>
            <a:chExt cx="2039792" cy="2039791"/>
          </a:xfrm>
        </p:grpSpPr>
        <p:sp>
          <p:nvSpPr>
            <p:cNvPr id="11" name="椭圆 10"/>
            <p:cNvSpPr/>
            <p:nvPr/>
          </p:nvSpPr>
          <p:spPr>
            <a:xfrm>
              <a:off x="8240625" y="1599121"/>
              <a:ext cx="2039792" cy="2039791"/>
            </a:xfrm>
            <a:prstGeom prst="ellipse">
              <a:avLst/>
            </a:prstGeom>
            <a:gradFill>
              <a:gsLst>
                <a:gs pos="35000">
                  <a:srgbClr val="00B0F0"/>
                </a:gs>
                <a:gs pos="100000">
                  <a:srgbClr val="0070C0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240625" y="1950719"/>
              <a:ext cx="2039792" cy="1425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8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en-US" altLang="zh-CN" sz="8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764609" y="2726119"/>
            <a:ext cx="5164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收到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和处理政府信息公开申请情况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1340" y="173990"/>
            <a:ext cx="7951470" cy="65982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TABLE_ENDDRAG_ORIGIN_RECT" val="588*440"/>
  <p:tag name="TABLE_ENDDRAG_RECT" val="92*42*588*440"/>
</p:tagLst>
</file>

<file path=ppt/tags/tag3.xml><?xml version="1.0" encoding="utf-8"?>
<p:tagLst xmlns:p="http://schemas.openxmlformats.org/presentationml/2006/main">
  <p:tag name="TABLE_ENDDRAG_ORIGIN_RECT" val="779*272"/>
  <p:tag name="TABLE_ENDDRAG_RECT" val="66*143*779*272"/>
</p:tagLst>
</file>

<file path=ppt/tags/tag4.xml><?xml version="1.0" encoding="utf-8"?>
<p:tagLst xmlns:p="http://schemas.openxmlformats.org/presentationml/2006/main">
  <p:tag name="commondata" val="eyJoZGlkIjoiMjgzNWQ2YTg2N2U0NjBjNTY0YTZkZGY5ZDEzYWZiZjIifQ==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xx5hrytv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Application>WPS 演示</Application>
  <PresentationFormat>自定义</PresentationFormat>
  <Paragraphs>297</Paragraphs>
  <Slides>14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思源宋体 CN</vt:lpstr>
      <vt:lpstr>微软雅黑</vt:lpstr>
      <vt:lpstr>方正粗黑宋简体</vt:lpstr>
      <vt:lpstr>Calibri</vt:lpstr>
      <vt:lpstr>Times New Roman</vt:lpstr>
      <vt:lpstr>Arial Unicode MS</vt:lpstr>
      <vt:lpstr>黑体</vt:lpstr>
      <vt:lpstr>仿宋_GB2312</vt:lpstr>
      <vt:lpstr>楷体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年中总结</dc:title>
  <dc:creator>第一PPT</dc:creator>
  <cp:keywords>www.1ppt.com</cp:keywords>
  <dc:description>www.1ppt.com</dc:description>
  <cp:lastModifiedBy>Administrator</cp:lastModifiedBy>
  <cp:revision>53</cp:revision>
  <dcterms:created xsi:type="dcterms:W3CDTF">2022-06-07T08:39:00Z</dcterms:created>
  <dcterms:modified xsi:type="dcterms:W3CDTF">2024-01-25T03:05:55Z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16429FCEFC2A41FEA4C4D7DD39E52E60_12</vt:lpwstr>
  </property>
  <property fmtid="{D5CDD505-2E9C-101B-9397-08002B2CF9AE}" pid="3" name="KSOProductBuildVer">
    <vt:lpwstr>2052-12.1.0.16120</vt:lpwstr>
  </property>
</Properties>
</file>