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2" r:id="rId7"/>
    <p:sldId id="260" r:id="rId8"/>
    <p:sldId id="261" r:id="rId9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14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tags" Target="../tags/tag6.xml"/><Relationship Id="rId3" Type="http://schemas.openxmlformats.org/officeDocument/2006/relationships/image" Target="../media/image1.png"/><Relationship Id="rId2" Type="http://schemas.openxmlformats.org/officeDocument/2006/relationships/tags" Target="../tags/tag5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680"/>
            <a:ext cx="9144000" cy="1056640"/>
          </a:xfrm>
        </p:spPr>
        <p:txBody>
          <a:bodyPr/>
          <a:p>
            <a:r>
              <a:rPr lang="zh-CN" altLang="en-US" sz="4000">
                <a:solidFill>
                  <a:srgbClr val="00B0F0"/>
                </a:solidFill>
              </a:rPr>
              <a:t>总体情况</a:t>
            </a:r>
            <a:endParaRPr lang="zh-CN" altLang="en-US" sz="4000">
              <a:solidFill>
                <a:srgbClr val="00B0F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2656840"/>
            <a:ext cx="9144000" cy="3256915"/>
          </a:xfrm>
        </p:spPr>
        <p:txBody>
          <a:bodyPr>
            <a:normAutofit fontScale="90000"/>
          </a:bodyPr>
          <a:p>
            <a:r>
              <a:rPr lang="en-US" altLang="zh-CN" sz="4000">
                <a:solidFill>
                  <a:srgbClr val="7030A0"/>
                </a:solidFill>
                <a:latin typeface="+mn-ea"/>
                <a:cs typeface="+mn-ea"/>
              </a:rPr>
              <a:t>01. </a:t>
            </a:r>
            <a:r>
              <a:rPr lang="zh-CN" altLang="en-US" sz="4000">
                <a:solidFill>
                  <a:srgbClr val="7030A0"/>
                </a:solidFill>
                <a:latin typeface="+mn-ea"/>
                <a:cs typeface="+mn-ea"/>
              </a:rPr>
              <a:t>概</a:t>
            </a:r>
            <a:r>
              <a:rPr lang="en-US" altLang="zh-CN" sz="4000">
                <a:solidFill>
                  <a:srgbClr val="7030A0"/>
                </a:solidFill>
                <a:latin typeface="+mn-ea"/>
                <a:cs typeface="+mn-ea"/>
              </a:rPr>
              <a:t>  </a:t>
            </a:r>
            <a:r>
              <a:rPr lang="zh-CN" altLang="en-US" sz="4000">
                <a:solidFill>
                  <a:srgbClr val="7030A0"/>
                </a:solidFill>
                <a:latin typeface="+mn-ea"/>
                <a:cs typeface="+mn-ea"/>
              </a:rPr>
              <a:t>述</a:t>
            </a:r>
            <a:endParaRPr lang="zh-CN" altLang="en-US" sz="4000">
              <a:solidFill>
                <a:srgbClr val="7030A0"/>
              </a:solidFill>
              <a:latin typeface="+mn-ea"/>
              <a:cs typeface="+mn-ea"/>
            </a:endParaRPr>
          </a:p>
          <a:p>
            <a:endParaRPr lang="zh-CN" altLang="en-US">
              <a:solidFill>
                <a:srgbClr val="7030A0"/>
              </a:solidFill>
              <a:latin typeface="+mn-ea"/>
              <a:cs typeface="+mn-ea"/>
            </a:endParaRPr>
          </a:p>
          <a:p>
            <a:pPr algn="l" fontAlgn="auto">
              <a:lnSpc>
                <a:spcPct val="140000"/>
              </a:lnSpc>
              <a:spcBef>
                <a:spcPts val="0"/>
              </a:spcBef>
            </a:pPr>
            <a:r>
              <a:rPr lang="en-US" altLang="zh-CN">
                <a:solidFill>
                  <a:srgbClr val="7030A0"/>
                </a:solidFill>
                <a:latin typeface="+mn-ea"/>
                <a:cs typeface="+mn-ea"/>
              </a:rPr>
              <a:t>      </a:t>
            </a:r>
            <a:r>
              <a:rPr lang="en-US" altLang="zh-CN">
                <a:solidFill>
                  <a:srgbClr val="7030A0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 </a:t>
            </a:r>
            <a:r>
              <a:rPr lang="zh-CN" altLang="en-US">
                <a:solidFill>
                  <a:schemeClr val="tx1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本报告中所列数据的统计期限自</a:t>
            </a:r>
            <a:r>
              <a:rPr lang="en-US" altLang="zh-CN">
                <a:solidFill>
                  <a:srgbClr val="C00000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2022</a:t>
            </a:r>
            <a:r>
              <a:rPr lang="zh-CN" altLang="en-US">
                <a:solidFill>
                  <a:srgbClr val="C00000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年</a:t>
            </a:r>
            <a:r>
              <a:rPr lang="en-US" altLang="zh-CN">
                <a:solidFill>
                  <a:srgbClr val="C00000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1</a:t>
            </a:r>
            <a:r>
              <a:rPr lang="zh-CN" altLang="en-US">
                <a:solidFill>
                  <a:srgbClr val="C00000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月</a:t>
            </a:r>
            <a:r>
              <a:rPr lang="en-US" altLang="zh-CN">
                <a:solidFill>
                  <a:srgbClr val="C00000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1</a:t>
            </a:r>
            <a:r>
              <a:rPr lang="zh-CN" altLang="en-US">
                <a:solidFill>
                  <a:srgbClr val="C00000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日起至</a:t>
            </a:r>
            <a:r>
              <a:rPr lang="en-US" altLang="zh-CN">
                <a:solidFill>
                  <a:srgbClr val="C00000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2022</a:t>
            </a:r>
            <a:r>
              <a:rPr lang="zh-CN" altLang="en-US">
                <a:solidFill>
                  <a:srgbClr val="C00000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年</a:t>
            </a:r>
            <a:r>
              <a:rPr lang="en-US" altLang="zh-CN">
                <a:solidFill>
                  <a:srgbClr val="C00000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12</a:t>
            </a:r>
            <a:r>
              <a:rPr lang="zh-CN" altLang="en-US">
                <a:solidFill>
                  <a:srgbClr val="C00000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月</a:t>
            </a:r>
            <a:r>
              <a:rPr lang="en-US" altLang="zh-CN">
                <a:solidFill>
                  <a:srgbClr val="C00000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31</a:t>
            </a:r>
            <a:r>
              <a:rPr lang="zh-CN" altLang="en-US">
                <a:solidFill>
                  <a:srgbClr val="C00000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日止。</a:t>
            </a:r>
            <a:r>
              <a:rPr lang="zh-CN" altLang="en-US">
                <a:solidFill>
                  <a:schemeClr val="tx1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如对本报告有任何疑问，请与滕州市综合行政执法局宣传科联系。</a:t>
            </a:r>
            <a:endParaRPr lang="zh-CN" altLang="en-US">
              <a:solidFill>
                <a:schemeClr val="tx1"/>
              </a:solidFill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  <a:p>
            <a:pPr algn="l" fontAlgn="auto">
              <a:lnSpc>
                <a:spcPct val="140000"/>
              </a:lnSpc>
              <a:spcBef>
                <a:spcPts val="0"/>
              </a:spcBef>
            </a:pPr>
            <a:r>
              <a:rPr lang="zh-CN" altLang="en-US">
                <a:solidFill>
                  <a:schemeClr val="tx1"/>
                </a:solidFill>
                <a:latin typeface="+mn-ea"/>
                <a:cs typeface="+mn-ea"/>
              </a:rPr>
              <a:t> </a:t>
            </a:r>
            <a:r>
              <a:rPr lang="en-US" altLang="zh-CN">
                <a:solidFill>
                  <a:schemeClr val="tx1"/>
                </a:solidFill>
                <a:latin typeface="+mn-ea"/>
                <a:cs typeface="+mn-ea"/>
              </a:rPr>
              <a:t>     </a:t>
            </a:r>
            <a:r>
              <a:rPr lang="en-US" altLang="zh-CN">
                <a:solidFill>
                  <a:srgbClr val="0070C0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 </a:t>
            </a:r>
            <a:r>
              <a:rPr lang="zh-CN" altLang="en-US">
                <a:solidFill>
                  <a:srgbClr val="0070C0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地址：</a:t>
            </a:r>
            <a:r>
              <a:rPr lang="zh-CN" altLang="en-US">
                <a:solidFill>
                  <a:schemeClr val="tx1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滕州市善国北路</a:t>
            </a:r>
            <a:r>
              <a:rPr lang="en-US" altLang="zh-CN">
                <a:solidFill>
                  <a:schemeClr val="tx1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107</a:t>
            </a:r>
            <a:r>
              <a:rPr lang="zh-CN" altLang="en-US">
                <a:solidFill>
                  <a:schemeClr val="tx1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号；</a:t>
            </a:r>
            <a:r>
              <a:rPr lang="zh-CN" altLang="en-US">
                <a:solidFill>
                  <a:srgbClr val="0070C0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邮编：</a:t>
            </a:r>
            <a:r>
              <a:rPr lang="en-US" altLang="zh-CN">
                <a:solidFill>
                  <a:schemeClr val="tx1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277599</a:t>
            </a:r>
            <a:r>
              <a:rPr lang="zh-CN" altLang="en-US">
                <a:solidFill>
                  <a:schemeClr val="tx1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；</a:t>
            </a:r>
            <a:r>
              <a:rPr lang="zh-CN" altLang="en-US">
                <a:solidFill>
                  <a:srgbClr val="0070C0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电话：</a:t>
            </a:r>
            <a:r>
              <a:rPr lang="en-US" altLang="zh-CN">
                <a:solidFill>
                  <a:schemeClr val="tx1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0632-5878001</a:t>
            </a:r>
            <a:endParaRPr lang="en-US" altLang="zh-CN">
              <a:solidFill>
                <a:schemeClr val="tx1"/>
              </a:solidFill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  <a:p>
            <a:pPr algn="l" fontAlgn="auto">
              <a:lnSpc>
                <a:spcPct val="140000"/>
              </a:lnSpc>
              <a:spcBef>
                <a:spcPts val="0"/>
              </a:spcBef>
            </a:pPr>
            <a:endParaRPr lang="en-US" altLang="zh-CN">
              <a:solidFill>
                <a:schemeClr val="tx1"/>
              </a:solidFill>
              <a:latin typeface="+mn-ea"/>
              <a:cs typeface="+mn-ea"/>
            </a:endParaRPr>
          </a:p>
          <a:p>
            <a:pPr algn="l" fontAlgn="auto">
              <a:lnSpc>
                <a:spcPct val="140000"/>
              </a:lnSpc>
              <a:spcBef>
                <a:spcPts val="0"/>
              </a:spcBef>
            </a:pPr>
            <a:endParaRPr lang="en-US" altLang="zh-CN">
              <a:solidFill>
                <a:schemeClr val="tx1"/>
              </a:solidFill>
              <a:latin typeface="+mn-ea"/>
              <a:cs typeface="+mn-ea"/>
            </a:endParaRPr>
          </a:p>
          <a:p>
            <a:pPr algn="l" fontAlgn="auto">
              <a:lnSpc>
                <a:spcPct val="140000"/>
              </a:lnSpc>
              <a:spcBef>
                <a:spcPts val="0"/>
              </a:spcBef>
            </a:pPr>
            <a:endParaRPr lang="en-US" altLang="zh-CN">
              <a:solidFill>
                <a:schemeClr val="tx1"/>
              </a:solidFill>
              <a:latin typeface="+mn-ea"/>
              <a:cs typeface="+mn-ea"/>
            </a:endParaRPr>
          </a:p>
          <a:p>
            <a:pPr algn="l" fontAlgn="auto">
              <a:lnSpc>
                <a:spcPct val="140000"/>
              </a:lnSpc>
              <a:spcBef>
                <a:spcPts val="0"/>
              </a:spcBef>
            </a:pPr>
            <a:endParaRPr lang="en-US" altLang="zh-CN">
              <a:solidFill>
                <a:schemeClr val="tx1"/>
              </a:solidFill>
              <a:latin typeface="+mn-ea"/>
              <a:cs typeface="+mn-ea"/>
            </a:endParaRPr>
          </a:p>
          <a:p>
            <a:pPr algn="l" fontAlgn="auto">
              <a:lnSpc>
                <a:spcPct val="140000"/>
              </a:lnSpc>
              <a:spcBef>
                <a:spcPts val="0"/>
              </a:spcBef>
            </a:pPr>
            <a:endParaRPr lang="en-US" altLang="zh-CN">
              <a:solidFill>
                <a:schemeClr val="tx1"/>
              </a:solidFill>
              <a:latin typeface="+mn-ea"/>
              <a:cs typeface="+mn-ea"/>
            </a:endParaRPr>
          </a:p>
          <a:p>
            <a:pPr algn="l" fontAlgn="auto">
              <a:lnSpc>
                <a:spcPct val="140000"/>
              </a:lnSpc>
              <a:spcBef>
                <a:spcPts val="0"/>
              </a:spcBef>
            </a:pPr>
            <a:endParaRPr lang="zh-CN" altLang="en-US">
              <a:solidFill>
                <a:srgbClr val="7030A0"/>
              </a:solidFill>
              <a:latin typeface="+mn-ea"/>
              <a:cs typeface="+mn-ea"/>
            </a:endParaRPr>
          </a:p>
          <a:p>
            <a:endParaRPr lang="zh-CN" altLang="en-US">
              <a:solidFill>
                <a:srgbClr val="7030A0"/>
              </a:solidFill>
              <a:latin typeface="+mn-ea"/>
              <a:cs typeface="+mn-ea"/>
            </a:endParaRPr>
          </a:p>
        </p:txBody>
      </p:sp>
      <p:sp>
        <p:nvSpPr>
          <p:cNvPr id="7" name="流程图: 准备 6"/>
          <p:cNvSpPr/>
          <p:nvPr/>
        </p:nvSpPr>
        <p:spPr>
          <a:xfrm>
            <a:off x="3803015" y="1473835"/>
            <a:ext cx="1061720" cy="611505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流程图: 准备 9"/>
          <p:cNvSpPr/>
          <p:nvPr/>
        </p:nvSpPr>
        <p:spPr>
          <a:xfrm>
            <a:off x="7439025" y="1473835"/>
            <a:ext cx="1061720" cy="611505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8" name="Title 6"/>
          <p:cNvSpPr txBox="1"/>
          <p:nvPr>
            <p:custDataLst>
              <p:tags r:id="rId1"/>
            </p:custDataLst>
          </p:nvPr>
        </p:nvSpPr>
        <p:spPr>
          <a:xfrm>
            <a:off x="608330" y="1278890"/>
            <a:ext cx="10975340" cy="3173730"/>
          </a:xfrm>
          <a:prstGeom prst="rect">
            <a:avLst/>
          </a:prstGeom>
          <a:noFill/>
          <a:ln w="3175">
            <a:noFill/>
            <a:prstDash val="sysDash"/>
          </a:ln>
        </p:spPr>
        <p:txBody>
          <a:bodyPr wrap="square" lIns="72000" tIns="36000" rIns="72000" bIns="36000" anchor="t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Segoe UI" panose="020B0502040204020203" pitchFamily="34" charset="0"/>
              </a:defRPr>
            </a:lvl1pPr>
          </a:lstStyle>
          <a:p>
            <a:pPr marR="0" lvl="0" indent="0" algn="just" defTabSz="914400" rtl="0" fontAlgn="auto">
              <a:lnSpc>
                <a:spcPct val="14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</a:pPr>
            <a:r>
              <a:rPr kumimoji="0" altLang="zh-CN" sz="1800" b="0" i="0" spc="50" baseline="0" noProof="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   </a:t>
            </a:r>
            <a:r>
              <a:rPr kumimoji="0" altLang="zh-CN" sz="1800" b="0" i="0" spc="50" baseline="0" noProof="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 </a:t>
            </a:r>
            <a:r>
              <a:rPr kumimoji="0" altLang="zh-CN" sz="1800" b="0" i="0" spc="50" baseline="0" noProof="0" dirty="0">
                <a:ln w="3175">
                  <a:noFill/>
                  <a:prstDash val="dash"/>
                </a:ln>
                <a:solidFill>
                  <a:schemeClr val="tx1"/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滕州市综合行政执法局认真贯彻落实《中华人民共和国政府信息公开条例》和省、市关于政府信息公开工作的要求，立足综合执法和城市管理工作实际，深化城市精细管理，聚焦城市品质提升，牢树为民服务宗旨，依照“公开是原则，不公开是例外”的总体要求和“公正、公平、便民”的原则，不断提升政府信息公开工作的质量和实效。成立了局信息公开工作领导小组，具体负责和指导全局的信息公开工作。主动全面公开了通知公告、政策文件、规划计划、财政信息、行政权力、建议提案、重点领域额、组织管理、政务公开基本目录9大类信息公开内容，同时对一些紧急性、临时性、阶段性的工作及重要会议、重要活动、重大事项等均在门户网站以图文并茂的形式全程公开，及时有效的向市民群众公开工作开展情况，方便市民群众全面了解相关信息，切实保障公民的知情权、参与权和监督权。</a:t>
            </a:r>
            <a:endParaRPr kumimoji="0" altLang="zh-CN" sz="1800" b="0" i="0" spc="50" baseline="0" noProof="0" dirty="0">
              <a:ln w="3175">
                <a:noFill/>
                <a:prstDash val="dash"/>
              </a:ln>
              <a:solidFill>
                <a:schemeClr val="tx1"/>
              </a:solidFill>
              <a:effectLst/>
              <a:uLnTx/>
              <a:uFillTx/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</p:txBody>
      </p:sp>
      <p:sp>
        <p:nvSpPr>
          <p:cNvPr id="4" name="Title 6"/>
          <p:cNvSpPr txBox="1"/>
          <p:nvPr>
            <p:custDataLst>
              <p:tags r:id="rId2"/>
            </p:custDataLst>
          </p:nvPr>
        </p:nvSpPr>
        <p:spPr>
          <a:xfrm>
            <a:off x="742385" y="168135"/>
            <a:ext cx="10975200" cy="1245195"/>
          </a:xfrm>
          <a:prstGeom prst="rect">
            <a:avLst/>
          </a:prstGeom>
          <a:noFill/>
          <a:ln w="3175">
            <a:noFill/>
            <a:prstDash val="sysDash"/>
          </a:ln>
        </p:spPr>
        <p:txBody>
          <a:bodyPr wrap="square" lIns="72000" tIns="36000" rIns="72000" bIns="108000" anchor="ctr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Segoe UI" panose="020B0502040204020203" pitchFamily="34" charset="0"/>
              </a:defRPr>
            </a:lvl1pPr>
          </a:lstStyle>
          <a:p>
            <a:pPr marL="0" marR="0" lvl="0" indent="0" algn="l" defTabSz="913765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altLang="zh-CN" sz="3600" b="1" i="0" spc="300" baseline="0" noProof="0" dirty="0">
                <a:ln w="3175">
                  <a:noFill/>
                  <a:prstDash val="dash"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</a:rPr>
              <a:t>            </a:t>
            </a:r>
            <a:r>
              <a:rPr kumimoji="0" altLang="zh-CN" sz="3600" i="0" spc="300" baseline="0" noProof="0" dirty="0">
                <a:ln w="3175">
                  <a:noFill/>
                  <a:prstDash val="dash"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</a:rPr>
              <a:t>02.</a:t>
            </a:r>
            <a:r>
              <a:rPr kumimoji="0" lang="zh-CN" altLang="en-US" sz="3600" i="0" spc="300" baseline="0" noProof="0" dirty="0">
                <a:ln w="3175">
                  <a:noFill/>
                  <a:prstDash val="dash"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</a:rPr>
              <a:t>政府信息公开工作开展情况</a:t>
            </a:r>
            <a:endParaRPr kumimoji="0" lang="zh-CN" altLang="en-US" sz="3600" i="0" spc="300" baseline="0" noProof="0" dirty="0">
              <a:ln w="3175">
                <a:noFill/>
                <a:prstDash val="dash"/>
              </a:ln>
              <a:solidFill>
                <a:srgbClr val="7030A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08330" y="4529455"/>
            <a:ext cx="10904220" cy="8655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 fontAlgn="auto">
              <a:lnSpc>
                <a:spcPct val="140000"/>
              </a:lnSpc>
              <a:spcAft>
                <a:spcPts val="800"/>
              </a:spcAft>
            </a:pPr>
            <a:r>
              <a:rPr lang="zh-CN" altLang="en-US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 </a:t>
            </a:r>
            <a:r>
              <a:rPr lang="en-US" altLang="zh-CN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   </a:t>
            </a:r>
            <a:r>
              <a:rPr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202</a:t>
            </a:r>
            <a:r>
              <a:rPr lang="en-US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2</a:t>
            </a:r>
            <a:r>
              <a:rPr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年，局网站共更新工作动态信息</a:t>
            </a:r>
            <a:r>
              <a:rPr lang="en-US">
                <a:solidFill>
                  <a:srgbClr val="FF0000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516</a:t>
            </a:r>
            <a:r>
              <a:rPr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条，公开文件和有关事项</a:t>
            </a:r>
            <a:r>
              <a:rPr lang="en-US">
                <a:solidFill>
                  <a:srgbClr val="FF0000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98</a:t>
            </a:r>
            <a:r>
              <a:rPr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份；发布、推送微博</a:t>
            </a:r>
            <a:r>
              <a:rPr>
                <a:solidFill>
                  <a:srgbClr val="FF0000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1</a:t>
            </a:r>
            <a:r>
              <a:rPr lang="en-US">
                <a:solidFill>
                  <a:srgbClr val="FF0000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1</a:t>
            </a:r>
            <a:r>
              <a:rPr>
                <a:solidFill>
                  <a:srgbClr val="FF0000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3</a:t>
            </a:r>
            <a:r>
              <a:rPr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条；推送推送微信公众号发布图文信息</a:t>
            </a:r>
            <a:r>
              <a:rPr>
                <a:solidFill>
                  <a:srgbClr val="FF0000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3</a:t>
            </a:r>
            <a:r>
              <a:rPr lang="en-US">
                <a:solidFill>
                  <a:srgbClr val="FF0000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37</a:t>
            </a:r>
            <a:r>
              <a:rPr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条；信息公开网站更新信息</a:t>
            </a:r>
            <a:r>
              <a:rPr lang="en-US">
                <a:solidFill>
                  <a:srgbClr val="FF0000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269</a:t>
            </a:r>
            <a:r>
              <a:rPr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条，依申请公开信息</a:t>
            </a:r>
            <a:r>
              <a:rPr lang="en-US">
                <a:solidFill>
                  <a:srgbClr val="FF0000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2</a:t>
            </a:r>
            <a:r>
              <a:rPr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条。</a:t>
            </a:r>
            <a:endParaRPr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1811655" y="5293995"/>
          <a:ext cx="8788400" cy="140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9505"/>
                <a:gridCol w="2132965"/>
                <a:gridCol w="2132965"/>
                <a:gridCol w="2132965"/>
              </a:tblGrid>
              <a:tr h="381000">
                <a:tc gridSpan="4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滕州市综合行政执法局信息公开数据情况</a:t>
                      </a:r>
                      <a:endParaRPr lang="zh-CN" altLang="en-US"/>
                    </a:p>
                  </a:txBody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84200">
                <a:tc>
                  <a:txBody>
                    <a:bodyPr/>
                    <a:p>
                      <a:pPr algn="ctr">
                        <a:lnSpc>
                          <a:spcPct val="90000"/>
                        </a:lnSpc>
                        <a:buNone/>
                      </a:pPr>
                      <a:r>
                        <a:rPr lang="zh-CN" altLang="en-US"/>
                        <a:t>工作动态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lnSpc>
                          <a:spcPct val="90000"/>
                        </a:lnSpc>
                        <a:buNone/>
                      </a:pPr>
                      <a:r>
                        <a:rPr lang="zh-CN" altLang="en-US"/>
                        <a:t>部门文件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lnSpc>
                          <a:spcPct val="9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信息公开网站更新信息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lnSpc>
                          <a:spcPct val="90000"/>
                        </a:lnSpc>
                        <a:buNone/>
                      </a:pPr>
                      <a:r>
                        <a:rPr lang="zh-CN" altLang="en-US"/>
                        <a:t>依申请公开</a:t>
                      </a:r>
                      <a:endParaRPr lang="zh-CN" altLang="en-US"/>
                    </a:p>
                  </a:txBody>
                  <a:tcPr anchor="ctr" anchorCtr="0"/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614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36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269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2</a:t>
                      </a:r>
                      <a:endParaRPr lang="en-US" altLang="zh-CN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文本框 6"/>
          <p:cNvSpPr txBox="1"/>
          <p:nvPr/>
        </p:nvSpPr>
        <p:spPr>
          <a:xfrm>
            <a:off x="9440545" y="4559300"/>
            <a:ext cx="406400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</p:txBody>
      </p:sp>
      <p:pic>
        <p:nvPicPr>
          <p:cNvPr id="2" name="图片 1" descr="167357964434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3223260" y="0"/>
            <a:ext cx="6217285" cy="5163820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8" name="Title 6"/>
          <p:cNvSpPr txBox="1"/>
          <p:nvPr>
            <p:custDataLst>
              <p:tags r:id="rId1"/>
            </p:custDataLst>
          </p:nvPr>
        </p:nvSpPr>
        <p:spPr>
          <a:xfrm>
            <a:off x="2071370" y="1788160"/>
            <a:ext cx="9512300" cy="901065"/>
          </a:xfrm>
          <a:prstGeom prst="rect">
            <a:avLst/>
          </a:prstGeom>
          <a:noFill/>
          <a:ln w="3175">
            <a:noFill/>
            <a:prstDash val="sysDash"/>
          </a:ln>
        </p:spPr>
        <p:txBody>
          <a:bodyPr wrap="square" lIns="72000" tIns="36000" rIns="72000" bIns="36000" anchor="t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Segoe UI" panose="020B0502040204020203" pitchFamily="34" charset="0"/>
              </a:defRPr>
            </a:lvl1pPr>
          </a:lstStyle>
          <a:p>
            <a:pPr marR="0" lvl="0" indent="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</a:pPr>
            <a:r>
              <a:rPr kumimoji="0" altLang="zh-CN" sz="1800" b="0" i="0" spc="50" baseline="0" noProof="0" dirty="0">
                <a:ln w="3175">
                  <a:noFill/>
                  <a:prstDash val="dash"/>
                </a:ln>
                <a:solidFill>
                  <a:schemeClr val="tx1"/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    </a:t>
            </a:r>
            <a:r>
              <a:rPr kumimoji="0" lang="zh-CN" altLang="en-US" sz="1800" b="0" i="0" spc="50" baseline="0" noProof="0" dirty="0">
                <a:ln w="3175">
                  <a:noFill/>
                  <a:prstDash val="dash"/>
                </a:ln>
                <a:solidFill>
                  <a:schemeClr val="tx1"/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202</a:t>
            </a:r>
            <a:r>
              <a:rPr kumimoji="0" altLang="zh-CN" sz="1800" b="0" i="0" spc="50" baseline="0" noProof="0" dirty="0">
                <a:ln w="3175">
                  <a:noFill/>
                  <a:prstDash val="dash"/>
                </a:ln>
                <a:solidFill>
                  <a:schemeClr val="tx1"/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2</a:t>
            </a:r>
            <a:r>
              <a:rPr kumimoji="0" lang="zh-CN" altLang="en-US" sz="1800" b="0" i="0" spc="50" baseline="0" noProof="0" dirty="0">
                <a:ln w="3175">
                  <a:noFill/>
                  <a:prstDash val="dash"/>
                </a:ln>
                <a:solidFill>
                  <a:schemeClr val="tx1"/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年市综合行政执法局共接到依申请公开信息</a:t>
            </a:r>
            <a:r>
              <a:rPr kumimoji="0" altLang="zh-CN" sz="1800" b="0" i="0" spc="50" baseline="0" noProof="0" dirty="0">
                <a:ln w="3175">
                  <a:noFill/>
                  <a:prstDash val="dash"/>
                </a:ln>
                <a:solidFill>
                  <a:schemeClr val="tx1"/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2</a:t>
            </a:r>
            <a:r>
              <a:rPr kumimoji="0" lang="zh-CN" altLang="en-US" sz="1800" b="0" i="0" spc="50" baseline="0" noProof="0" dirty="0">
                <a:ln w="3175">
                  <a:noFill/>
                  <a:prstDash val="dash"/>
                </a:ln>
                <a:solidFill>
                  <a:schemeClr val="tx1"/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件，</a:t>
            </a:r>
            <a:r>
              <a:rPr kumimoji="0" altLang="zh-CN" sz="1800" b="0" i="0" spc="50" baseline="0" noProof="0" dirty="0">
                <a:ln w="3175">
                  <a:noFill/>
                  <a:prstDash val="dash"/>
                </a:ln>
                <a:solidFill>
                  <a:schemeClr val="tx1"/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申请主体均为自然人，申请结果</a:t>
            </a:r>
            <a:r>
              <a:rPr kumimoji="0" lang="zh-CN" altLang="en-US" sz="1800" b="0" i="0" spc="50" baseline="0" noProof="0" dirty="0">
                <a:ln w="3175">
                  <a:noFill/>
                  <a:prstDash val="dash"/>
                </a:ln>
                <a:solidFill>
                  <a:schemeClr val="tx1"/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已进行了公开。</a:t>
            </a:r>
            <a:r>
              <a:rPr kumimoji="0" altLang="zh-CN" sz="1800" b="0" i="0" spc="50" baseline="0" noProof="0" dirty="0">
                <a:ln w="3175">
                  <a:noFill/>
                  <a:prstDash val="dash"/>
                </a:ln>
                <a:solidFill>
                  <a:schemeClr val="tx1"/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             </a:t>
            </a:r>
            <a:endParaRPr kumimoji="0" lang="zh-CN" altLang="en-US" sz="1800" b="0" i="0" spc="50" baseline="0" noProof="0" dirty="0">
              <a:ln w="3175">
                <a:noFill/>
                <a:prstDash val="dash"/>
              </a:ln>
              <a:solidFill>
                <a:schemeClr val="tx1"/>
              </a:solidFill>
              <a:effectLst/>
              <a:uLnTx/>
              <a:uFillTx/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  <a:p>
            <a:pPr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</a:pPr>
            <a:r>
              <a:rPr altLang="zh-CN" sz="3600" b="1" spc="300" noProof="0">
                <a:ln w="3175">
                  <a:noFill/>
                  <a:prstDash val="dash"/>
                </a:ln>
                <a:solidFill>
                  <a:schemeClr val="tx1"/>
                </a:solidFill>
                <a:uLnTx/>
                <a:uFillTx/>
                <a:latin typeface="+mn-ea"/>
                <a:ea typeface="+mn-ea"/>
                <a:cs typeface="+mn-ea"/>
                <a:sym typeface="+mn-ea"/>
              </a:rPr>
              <a:t>    </a:t>
            </a:r>
            <a:endParaRPr kumimoji="0" lang="zh-CN" altLang="en-US" sz="1800" i="0" spc="50" baseline="0" noProof="0" dirty="0">
              <a:ln w="3175">
                <a:noFill/>
                <a:prstDash val="dash"/>
              </a:ln>
              <a:solidFill>
                <a:schemeClr val="tx1"/>
              </a:solidFill>
              <a:effectLst/>
              <a:uLnTx/>
              <a:uFillTx/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  <a:p>
            <a:pPr marR="0" lvl="0" indent="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</a:pPr>
            <a:r>
              <a:rPr kumimoji="0" altLang="zh-CN" sz="1800" i="0" spc="50" baseline="0" noProof="0" dirty="0">
                <a:ln w="3175">
                  <a:noFill/>
                  <a:prstDash val="dash"/>
                </a:ln>
                <a:solidFill>
                  <a:schemeClr val="tx1"/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                          </a:t>
            </a:r>
            <a:endParaRPr kumimoji="0" lang="zh-CN" altLang="en-US" sz="1800" i="0" spc="50" baseline="0" noProof="0" dirty="0">
              <a:ln w="3175">
                <a:noFill/>
                <a:prstDash val="dash"/>
              </a:ln>
              <a:solidFill>
                <a:schemeClr val="tx1"/>
              </a:solidFill>
              <a:effectLst/>
              <a:uLnTx/>
              <a:uFillTx/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  <a:p>
            <a:pPr marR="0" lvl="0" indent="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</a:pPr>
            <a:endParaRPr kumimoji="0" lang="zh-CN" altLang="en-US" sz="1800" b="0" i="0" spc="50" baseline="0" noProof="0" dirty="0">
              <a:ln w="3175">
                <a:noFill/>
                <a:prstDash val="dash"/>
              </a:ln>
              <a:solidFill>
                <a:schemeClr val="tx1"/>
              </a:solidFill>
              <a:effectLst/>
              <a:uLnTx/>
              <a:uFillTx/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  <a:p>
            <a:pPr marR="0" lvl="0" indent="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</a:pPr>
            <a:endParaRPr kumimoji="0" lang="zh-CN" altLang="en-US" sz="1800" b="0" i="0" spc="50" baseline="0" noProof="0" dirty="0">
              <a:ln w="3175">
                <a:noFill/>
                <a:prstDash val="dash"/>
              </a:ln>
              <a:solidFill>
                <a:schemeClr val="tx1"/>
              </a:solidFill>
              <a:effectLst/>
              <a:uLnTx/>
              <a:uFillTx/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</p:txBody>
      </p:sp>
      <p:sp>
        <p:nvSpPr>
          <p:cNvPr id="4" name="Title 6"/>
          <p:cNvSpPr txBox="1"/>
          <p:nvPr>
            <p:custDataLst>
              <p:tags r:id="rId2"/>
            </p:custDataLst>
          </p:nvPr>
        </p:nvSpPr>
        <p:spPr>
          <a:xfrm>
            <a:off x="666185" y="485000"/>
            <a:ext cx="10975200" cy="1245195"/>
          </a:xfrm>
          <a:prstGeom prst="rect">
            <a:avLst/>
          </a:prstGeom>
          <a:noFill/>
          <a:ln w="3175">
            <a:noFill/>
            <a:prstDash val="sysDash"/>
          </a:ln>
        </p:spPr>
        <p:txBody>
          <a:bodyPr wrap="square" lIns="72000" tIns="36000" rIns="72000" bIns="108000" anchor="ctr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Segoe UI" panose="020B0502040204020203" pitchFamily="34" charset="0"/>
              </a:defRPr>
            </a:lvl1pPr>
          </a:lstStyle>
          <a:p>
            <a:pPr marL="0" marR="0" lvl="0" indent="0" algn="ctr" defTabSz="913765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altLang="zh-CN" sz="3600" i="0" spc="300" baseline="0" noProof="0" dirty="0">
                <a:ln w="3175">
                  <a:noFill/>
                  <a:prstDash val="dash"/>
                </a:ln>
                <a:solidFill>
                  <a:srgbClr val="7030A0"/>
                </a:solidFill>
                <a:effectLst/>
                <a:uLnTx/>
                <a:uFillTx/>
                <a:latin typeface="+mn-ea"/>
                <a:ea typeface="+mn-ea"/>
                <a:cs typeface="+mn-ea"/>
              </a:rPr>
              <a:t>03.</a:t>
            </a:r>
            <a:r>
              <a:rPr kumimoji="0" lang="zh-CN" altLang="en-US" sz="3600" i="0" spc="300" baseline="0" noProof="0" dirty="0">
                <a:ln w="3175">
                  <a:noFill/>
                  <a:prstDash val="dash"/>
                </a:ln>
                <a:solidFill>
                  <a:srgbClr val="7030A0"/>
                </a:solidFill>
                <a:effectLst/>
                <a:uLnTx/>
                <a:uFillTx/>
                <a:latin typeface="+mn-ea"/>
                <a:ea typeface="+mn-ea"/>
                <a:cs typeface="+mn-ea"/>
              </a:rPr>
              <a:t>依申请公开情况</a:t>
            </a:r>
            <a:endParaRPr kumimoji="0" lang="zh-CN" altLang="en-US" sz="3600" i="0" spc="300" baseline="0" noProof="0" dirty="0">
              <a:ln w="3175">
                <a:noFill/>
                <a:prstDash val="dash"/>
              </a:ln>
              <a:solidFill>
                <a:srgbClr val="7030A0"/>
              </a:solidFill>
              <a:effectLst/>
              <a:uLnTx/>
              <a:uFillTx/>
              <a:latin typeface="+mn-ea"/>
              <a:ea typeface="+mn-ea"/>
              <a:cs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990215" y="2997200"/>
            <a:ext cx="5941695" cy="64643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3600" spc="300" noProof="0" dirty="0" smtClean="0">
                <a:ln w="3175">
                  <a:noFill/>
                  <a:prstDash val="dash"/>
                </a:ln>
                <a:solidFill>
                  <a:srgbClr val="7030A0"/>
                </a:solidFill>
                <a:effectLst/>
                <a:uLnTx/>
                <a:uFillTx/>
                <a:latin typeface="+mn-ea"/>
                <a:cs typeface="+mn-ea"/>
              </a:rPr>
              <a:t>       04.</a:t>
            </a:r>
            <a:r>
              <a:rPr lang="zh-CN" altLang="en-US" sz="3600" spc="300" noProof="0" dirty="0" smtClean="0">
                <a:ln w="3175">
                  <a:noFill/>
                  <a:prstDash val="dash"/>
                </a:ln>
                <a:solidFill>
                  <a:srgbClr val="7030A0"/>
                </a:solidFill>
                <a:effectLst/>
                <a:uLnTx/>
                <a:uFillTx/>
                <a:latin typeface="+mn-ea"/>
                <a:cs typeface="+mn-ea"/>
              </a:rPr>
              <a:t>政府信息管理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2070735" y="4238625"/>
            <a:ext cx="8375650" cy="16522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just" fontAlgn="auto">
              <a:lnSpc>
                <a:spcPct val="130000"/>
              </a:lnSpc>
              <a:spcAft>
                <a:spcPts val="800"/>
              </a:spcAft>
            </a:pPr>
            <a:r>
              <a:rPr lang="en-US" altLang="zh-CN" spc="50" noProof="0" dirty="0" smtClean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    </a:t>
            </a:r>
            <a:r>
              <a:rPr lang="zh-CN" altLang="en-US" spc="50" noProof="0" dirty="0" smtClean="0">
                <a:ln w="3175">
                  <a:noFill/>
                  <a:prstDash val="dash"/>
                </a:ln>
                <a:solidFill>
                  <a:schemeClr val="tx1"/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制定了综合执法和城市管理领域政府信息公开实施细则和工作规范，明确公开的范围、方式和程序，把职责落实到具体科室、个人，严把保密关、政策关、格式关。按照信息公开时限要求，及时上传、公开相关信息，坚决避免存在空白和不更新栏目，确保政府信息公开质量。</a:t>
            </a:r>
            <a:endParaRPr lang="zh-CN" altLang="en-US" spc="50" noProof="0" dirty="0" smtClean="0">
              <a:ln w="3175">
                <a:noFill/>
                <a:prstDash val="dash"/>
              </a:ln>
              <a:solidFill>
                <a:schemeClr val="tx1"/>
              </a:solidFill>
              <a:effectLst/>
              <a:uLnTx/>
              <a:uFillTx/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048000" y="981075"/>
            <a:ext cx="6096000" cy="85852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</a:pPr>
            <a:r>
              <a:rPr altLang="zh-CN" sz="3600" spc="300" noProof="0">
                <a:ln w="3175">
                  <a:noFill/>
                  <a:prstDash val="dash"/>
                </a:ln>
                <a:solidFill>
                  <a:srgbClr val="7030A0"/>
                </a:solidFill>
                <a:uLnTx/>
                <a:uFillTx/>
                <a:latin typeface="+mn-ea"/>
                <a:cs typeface="+mn-ea"/>
                <a:sym typeface="+mn-ea"/>
              </a:rPr>
              <a:t>05.</a:t>
            </a:r>
            <a:r>
              <a:rPr lang="zh-CN" altLang="en-US" sz="3600" spc="300" noProof="0">
                <a:ln w="3175">
                  <a:noFill/>
                  <a:prstDash val="dash"/>
                </a:ln>
                <a:solidFill>
                  <a:srgbClr val="7030A0"/>
                </a:solidFill>
                <a:uLnTx/>
                <a:uFillTx/>
                <a:latin typeface="+mn-ea"/>
                <a:cs typeface="+mn-ea"/>
                <a:sym typeface="+mn-ea"/>
              </a:rPr>
              <a:t>建议提案办理公开情况</a:t>
            </a:r>
            <a:endParaRPr lang="zh-CN" altLang="en-US" sz="3600" spc="300" noProof="0">
              <a:ln w="3175">
                <a:noFill/>
                <a:prstDash val="dash"/>
              </a:ln>
              <a:solidFill>
                <a:srgbClr val="7030A0"/>
              </a:solidFill>
              <a:uLnTx/>
              <a:uFillTx/>
              <a:latin typeface="+mn-ea"/>
              <a:ea typeface="+mn-ea"/>
              <a:cs typeface="+mn-ea"/>
              <a:sym typeface="+mn-ea"/>
            </a:endParaRPr>
          </a:p>
          <a:p>
            <a:pPr marR="0" lvl="0" indent="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</a:pPr>
            <a:r>
              <a:rPr altLang="zh-CN" spc="50" noProof="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   </a:t>
            </a:r>
            <a:endParaRPr kumimoji="0" lang="zh-CN" altLang="en-US" sz="1800" i="0" spc="50" baseline="0" noProof="0" dirty="0">
              <a:ln w="3175">
                <a:noFill/>
                <a:prstDash val="dash"/>
              </a:ln>
              <a:solidFill>
                <a:sysClr val="windowText" lastClr="000000">
                  <a:lumMod val="65000"/>
                  <a:lumOff val="35000"/>
                </a:sysClr>
              </a:solidFill>
              <a:effectLst/>
              <a:uLnTx/>
              <a:uFillTx/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  <a:p>
            <a:pPr marR="0" lvl="0" indent="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</a:pPr>
            <a:endParaRPr altLang="zh-CN" sz="3600" spc="300" noProof="0">
              <a:ln w="3175">
                <a:noFill/>
                <a:prstDash val="dash"/>
              </a:ln>
              <a:solidFill>
                <a:srgbClr val="7030A0"/>
              </a:solidFill>
              <a:uLnTx/>
              <a:uFillTx/>
              <a:latin typeface="+mn-ea"/>
              <a:cs typeface="+mn-ea"/>
              <a:sym typeface="+mn-ea"/>
            </a:endParaRPr>
          </a:p>
          <a:p>
            <a:pPr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</a:pPr>
            <a:r>
              <a:rPr altLang="zh-CN" sz="3600" spc="300" noProof="0">
                <a:ln w="3175">
                  <a:noFill/>
                  <a:prstDash val="dash"/>
                </a:ln>
                <a:solidFill>
                  <a:srgbClr val="7030A0"/>
                </a:solidFill>
                <a:uLnTx/>
                <a:uFillTx/>
                <a:latin typeface="+mn-ea"/>
                <a:cs typeface="+mn-ea"/>
                <a:sym typeface="+mn-ea"/>
              </a:rPr>
              <a:t>06.</a:t>
            </a:r>
            <a:r>
              <a:rPr lang="zh-CN" sz="3600" spc="300" noProof="0">
                <a:ln w="3175">
                  <a:noFill/>
                  <a:prstDash val="dash"/>
                </a:ln>
                <a:solidFill>
                  <a:srgbClr val="7030A0"/>
                </a:solidFill>
                <a:uLnTx/>
                <a:uFillTx/>
                <a:latin typeface="+mn-ea"/>
                <a:cs typeface="+mn-ea"/>
                <a:sym typeface="+mn-ea"/>
              </a:rPr>
              <a:t>政府信息</a:t>
            </a:r>
            <a:r>
              <a:rPr lang="zh-CN" altLang="en-US" sz="3600" spc="300" noProof="0">
                <a:ln w="3175">
                  <a:noFill/>
                  <a:prstDash val="dash"/>
                </a:ln>
                <a:solidFill>
                  <a:srgbClr val="7030A0"/>
                </a:solidFill>
                <a:uLnTx/>
                <a:uFillTx/>
                <a:latin typeface="+mn-ea"/>
                <a:cs typeface="+mn-ea"/>
                <a:sym typeface="+mn-ea"/>
              </a:rPr>
              <a:t>平台建设情况</a:t>
            </a:r>
            <a:endParaRPr lang="zh-CN" altLang="en-US" sz="3600" spc="300" noProof="0">
              <a:ln w="3175">
                <a:noFill/>
                <a:prstDash val="dash"/>
              </a:ln>
              <a:solidFill>
                <a:srgbClr val="7030A0"/>
              </a:solidFill>
              <a:uLnTx/>
              <a:uFillTx/>
              <a:latin typeface="+mn-ea"/>
              <a:cs typeface="+mn-ea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238375" y="2060575"/>
            <a:ext cx="7715250" cy="8255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just" fontAlgn="auto">
              <a:lnSpc>
                <a:spcPct val="130000"/>
              </a:lnSpc>
              <a:spcAft>
                <a:spcPts val="800"/>
              </a:spcAft>
            </a:pPr>
            <a:r>
              <a:rPr lang="en-US" spc="50" noProof="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   </a:t>
            </a:r>
            <a:r>
              <a:rPr lang="en-US" spc="50" noProof="0" dirty="0">
                <a:ln w="3175">
                  <a:noFill/>
                  <a:prstDash val="dash"/>
                </a:ln>
                <a:solidFill>
                  <a:schemeClr val="tx1"/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 </a:t>
            </a:r>
            <a:r>
              <a:rPr altLang="zh-CN" spc="50" noProof="0" dirty="0">
                <a:ln w="3175">
                  <a:noFill/>
                  <a:prstDash val="dash"/>
                </a:ln>
                <a:solidFill>
                  <a:schemeClr val="tx1"/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2022</a:t>
            </a:r>
            <a:r>
              <a:rPr lang="zh-CN" altLang="en-US" spc="50" noProof="0" dirty="0">
                <a:ln w="3175">
                  <a:noFill/>
                  <a:prstDash val="dash"/>
                </a:ln>
                <a:solidFill>
                  <a:schemeClr val="tx1"/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年共承办滕州人大代表建议</a:t>
            </a:r>
            <a:r>
              <a:rPr altLang="zh-CN" spc="50" noProof="0" dirty="0">
                <a:ln w="3175">
                  <a:noFill/>
                  <a:prstDash val="dash"/>
                </a:ln>
                <a:solidFill>
                  <a:schemeClr val="tx1"/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9</a:t>
            </a:r>
            <a:r>
              <a:rPr lang="zh-CN" altLang="en-US" spc="50" noProof="0" dirty="0">
                <a:ln w="3175">
                  <a:noFill/>
                  <a:prstDash val="dash"/>
                </a:ln>
                <a:solidFill>
                  <a:schemeClr val="tx1"/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件、滕州政协提案</a:t>
            </a:r>
            <a:r>
              <a:rPr altLang="zh-CN" spc="50" noProof="0" dirty="0">
                <a:ln w="3175">
                  <a:noFill/>
                  <a:prstDash val="dash"/>
                </a:ln>
                <a:solidFill>
                  <a:schemeClr val="tx1"/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30</a:t>
            </a:r>
            <a:r>
              <a:rPr lang="zh-CN" altLang="en-US" spc="50" noProof="0" dirty="0">
                <a:ln w="3175">
                  <a:noFill/>
                  <a:prstDash val="dash"/>
                </a:ln>
                <a:solidFill>
                  <a:schemeClr val="tx1"/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件，已全部办理完毕。</a:t>
            </a:r>
            <a:endParaRPr lang="zh-CN" altLang="en-US" spc="50" noProof="0" dirty="0">
              <a:ln w="3175">
                <a:noFill/>
                <a:prstDash val="dash"/>
              </a:ln>
              <a:solidFill>
                <a:schemeClr val="tx1"/>
              </a:solidFill>
              <a:effectLst/>
              <a:uLnTx/>
              <a:uFillTx/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238375" y="4302125"/>
            <a:ext cx="7830185" cy="22637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just" fontAlgn="auto">
              <a:lnSpc>
                <a:spcPct val="130000"/>
              </a:lnSpc>
              <a:spcAft>
                <a:spcPts val="800"/>
              </a:spcAft>
            </a:pPr>
            <a:r>
              <a:rPr lang="en-US" altLang="zh-CN" spc="50" noProof="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   </a:t>
            </a:r>
            <a:r>
              <a:rPr lang="en-US" altLang="zh-CN" spc="50" noProof="0" dirty="0">
                <a:ln w="3175">
                  <a:noFill/>
                  <a:prstDash val="dash"/>
                </a:ln>
                <a:solidFill>
                  <a:schemeClr val="tx1"/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 </a:t>
            </a:r>
            <a:r>
              <a:rPr lang="zh-CN" altLang="en-US" spc="50" noProof="0" dirty="0">
                <a:ln w="3175">
                  <a:noFill/>
                  <a:prstDash val="dash"/>
                </a:ln>
                <a:solidFill>
                  <a:schemeClr val="tx1"/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为进一步提升信息平台规范化建设，建立完善信息审核制度，加强对局网站、信息公开网等各类门户政务网站信息的审核把关，配备专职工作人员，负责全局网站、公众号等平台信息的审核、上传、更新等工作；建立健全平台信息考核制度，压实各部位主体责任，保质保量完成政务信息公开各项工作。同时积极构建微信公众号、视频号等新媒体宣传工作新格局，“滕州城管”微信公众号关注人数达到5200余人。</a:t>
            </a:r>
            <a:endParaRPr lang="zh-CN" altLang="en-US" spc="50" noProof="0" dirty="0">
              <a:ln w="3175">
                <a:noFill/>
                <a:prstDash val="dash"/>
              </a:ln>
              <a:solidFill>
                <a:schemeClr val="tx1"/>
              </a:solidFill>
              <a:effectLst/>
              <a:uLnTx/>
              <a:uFillTx/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5" name="圆角矩形 4"/>
          <p:cNvSpPr/>
          <p:nvPr/>
        </p:nvSpPr>
        <p:spPr>
          <a:xfrm>
            <a:off x="6023610" y="942340"/>
            <a:ext cx="1706245" cy="91440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微</a:t>
            </a:r>
            <a:r>
              <a:rPr lang="en-US" altLang="zh-CN"/>
              <a:t>    </a:t>
            </a:r>
            <a:r>
              <a:rPr lang="zh-CN" altLang="en-US"/>
              <a:t>信</a:t>
            </a:r>
            <a:endParaRPr lang="zh-CN" altLang="en-US"/>
          </a:p>
        </p:txBody>
      </p:sp>
      <p:sp>
        <p:nvSpPr>
          <p:cNvPr id="6" name="圆角矩形 5"/>
          <p:cNvSpPr/>
          <p:nvPr/>
        </p:nvSpPr>
        <p:spPr>
          <a:xfrm>
            <a:off x="6023610" y="2072640"/>
            <a:ext cx="1706245" cy="91440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微</a:t>
            </a:r>
            <a:r>
              <a:rPr lang="en-US" altLang="zh-CN"/>
              <a:t>    </a:t>
            </a:r>
            <a:r>
              <a:rPr lang="zh-CN" altLang="en-US"/>
              <a:t>博</a:t>
            </a:r>
            <a:endParaRPr lang="zh-CN" altLang="en-US"/>
          </a:p>
        </p:txBody>
      </p:sp>
      <p:sp>
        <p:nvSpPr>
          <p:cNvPr id="7" name="圆角矩形 6"/>
          <p:cNvSpPr/>
          <p:nvPr/>
        </p:nvSpPr>
        <p:spPr>
          <a:xfrm>
            <a:off x="3897630" y="2072640"/>
            <a:ext cx="1706245" cy="91440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政务公开栏</a:t>
            </a:r>
            <a:endParaRPr lang="zh-CN" altLang="en-US"/>
          </a:p>
        </p:txBody>
      </p:sp>
      <p:sp>
        <p:nvSpPr>
          <p:cNvPr id="9" name="圆角矩形 8"/>
          <p:cNvSpPr/>
          <p:nvPr/>
        </p:nvSpPr>
        <p:spPr>
          <a:xfrm>
            <a:off x="3897630" y="942340"/>
            <a:ext cx="1706245" cy="91440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门户网站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702945" y="3950970"/>
            <a:ext cx="1111758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4000">
                <a:solidFill>
                  <a:srgbClr val="00B0F0"/>
                </a:solidFill>
                <a:latin typeface="+mj-ea"/>
                <a:ea typeface="+mj-ea"/>
              </a:rPr>
              <a:t>政府信息公开的收费及减免情况</a:t>
            </a:r>
            <a:endParaRPr lang="zh-CN" altLang="en-US" sz="4000">
              <a:solidFill>
                <a:srgbClr val="00B0F0"/>
              </a:solidFill>
              <a:latin typeface="+mj-ea"/>
              <a:ea typeface="+mj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226185" y="5577205"/>
            <a:ext cx="99282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2022</a:t>
            </a:r>
            <a:r>
              <a:rPr lang="zh-CN" altLang="en-US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年，</a:t>
            </a:r>
            <a:r>
              <a:rPr lang="zh-CN" altLang="en-US">
                <a:solidFill>
                  <a:srgbClr val="FF0000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未发生政府信息公开收费问题</a:t>
            </a:r>
            <a:r>
              <a:rPr lang="zh-CN" altLang="en-US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，未发现有擅自增加收费的项目、扩大收费范围的行为。</a:t>
            </a:r>
            <a:endParaRPr lang="zh-CN" altLang="en-US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</p:txBody>
      </p:sp>
      <p:sp>
        <p:nvSpPr>
          <p:cNvPr id="13" name="六角星 12"/>
          <p:cNvSpPr/>
          <p:nvPr/>
        </p:nvSpPr>
        <p:spPr>
          <a:xfrm>
            <a:off x="1297940" y="3950970"/>
            <a:ext cx="914400" cy="914400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5" name="六角星 14"/>
          <p:cNvSpPr/>
          <p:nvPr/>
        </p:nvSpPr>
        <p:spPr>
          <a:xfrm>
            <a:off x="10354310" y="3877945"/>
            <a:ext cx="914400" cy="914400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8424545" y="50482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9747250" y="330327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8" name="Title 6"/>
          <p:cNvSpPr txBox="1"/>
          <p:nvPr>
            <p:custDataLst>
              <p:tags r:id="rId1"/>
            </p:custDataLst>
          </p:nvPr>
        </p:nvSpPr>
        <p:spPr>
          <a:xfrm>
            <a:off x="608330" y="2315845"/>
            <a:ext cx="10975340" cy="857885"/>
          </a:xfrm>
          <a:prstGeom prst="rect">
            <a:avLst/>
          </a:prstGeom>
          <a:noFill/>
          <a:ln w="3175">
            <a:noFill/>
            <a:prstDash val="sysDash"/>
          </a:ln>
        </p:spPr>
        <p:txBody>
          <a:bodyPr wrap="square" lIns="72000" tIns="36000" rIns="72000" bIns="36000" anchor="t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Segoe UI" panose="020B0502040204020203" pitchFamily="34" charset="0"/>
              </a:defRPr>
            </a:lvl1pPr>
          </a:lstStyle>
          <a:p>
            <a:pPr marR="0" lvl="0" indent="0" algn="just" defTabSz="914400" rtl="0" fontAlgn="auto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</a:pPr>
            <a:r>
              <a:rPr kumimoji="0" altLang="zh-CN" sz="1800" b="0" i="0" spc="50" baseline="0" noProof="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  <a:uLnTx/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charset="-122"/>
              </a:rPr>
              <a:t>     </a:t>
            </a:r>
            <a:r>
              <a:rPr kumimoji="0" altLang="zh-CN" sz="1800" b="0" i="0" spc="50" baseline="0" noProof="0" dirty="0">
                <a:ln w="3175">
                  <a:noFill/>
                  <a:prstDash val="dash"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charset="-122"/>
              </a:rPr>
              <a:t> </a:t>
            </a:r>
            <a:r>
              <a:rPr kumimoji="0" lang="zh-CN" altLang="en-US" sz="1800" b="0" i="0" spc="50" baseline="0" noProof="0" dirty="0">
                <a:ln w="3175">
                  <a:noFill/>
                  <a:prstDash val="dash"/>
                </a:ln>
                <a:solidFill>
                  <a:schemeClr val="tx1"/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微软雅黑" panose="020B0503020204020204" charset="-122"/>
              </a:rPr>
              <a:t> 市综合行政执法局严格按照政务信息公开工作要求，主动公开相关政府信息，及时回应公民申请，未发生因政府信息公开申请引发行政复议及提起行政诉讼的情况。</a:t>
            </a:r>
            <a:endParaRPr kumimoji="0" lang="zh-CN" altLang="en-US" sz="1800" b="0" i="0" spc="50" baseline="0" noProof="0" dirty="0">
              <a:ln w="3175">
                <a:noFill/>
                <a:prstDash val="dash"/>
              </a:ln>
              <a:solidFill>
                <a:schemeClr val="tx1"/>
              </a:solidFill>
              <a:effectLst/>
              <a:uLnTx/>
              <a:uFillTx/>
              <a:latin typeface="仿宋_GB2312" panose="02010609030101010101" charset="-122"/>
              <a:ea typeface="仿宋_GB2312" panose="02010609030101010101" charset="-122"/>
              <a:cs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47140" y="681990"/>
            <a:ext cx="9956165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4000">
                <a:solidFill>
                  <a:schemeClr val="accent1"/>
                </a:solidFill>
                <a:latin typeface="+mj-ea"/>
                <a:ea typeface="+mj-ea"/>
              </a:rPr>
              <a:t>因政府信息公开申请引发行政复议及提起行政诉讼情况</a:t>
            </a:r>
            <a:endParaRPr lang="zh-CN" altLang="en-US" sz="4000">
              <a:solidFill>
                <a:schemeClr val="accent1"/>
              </a:solidFill>
              <a:latin typeface="+mj-ea"/>
              <a:ea typeface="+mj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317625" y="3498215"/>
            <a:ext cx="1008507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4000">
                <a:solidFill>
                  <a:schemeClr val="accent1"/>
                </a:solidFill>
                <a:latin typeface="+mj-ea"/>
                <a:ea typeface="+mj-ea"/>
              </a:rPr>
              <a:t>政府信息公开存在问题及改进情况</a:t>
            </a:r>
            <a:endParaRPr lang="zh-CN" altLang="en-US" sz="4000">
              <a:solidFill>
                <a:schemeClr val="accent1"/>
              </a:solidFill>
              <a:latin typeface="+mj-ea"/>
              <a:ea typeface="+mj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07695" y="4204970"/>
            <a:ext cx="10706735" cy="20193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pc="50" noProof="0" dirty="0" smtClean="0">
                <a:ln w="3175">
                  <a:noFill/>
                  <a:prstDash val="dash"/>
                </a:ln>
                <a:solidFill>
                  <a:schemeClr val="tx1"/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微软雅黑" panose="020B0503020204020204" charset="-122"/>
              </a:rPr>
              <a:t>    </a:t>
            </a:r>
            <a:r>
              <a:rPr lang="zh-CN" altLang="en-US" spc="50" noProof="0" dirty="0" smtClean="0">
                <a:ln w="3175">
                  <a:noFill/>
                  <a:prstDash val="dash"/>
                </a:ln>
                <a:solidFill>
                  <a:schemeClr val="tx1"/>
                </a:solidFill>
                <a:effectLst/>
                <a:uLnTx/>
                <a:uFillTx/>
                <a:latin typeface="仿宋_GB2312" panose="02010609030101010101" charset="-122"/>
                <a:ea typeface="仿宋_GB2312" panose="02010609030101010101" charset="-122"/>
                <a:cs typeface="微软雅黑" panose="020B0503020204020204" charset="-122"/>
              </a:rPr>
              <a:t>2022年滕州市综合行政执法局政务公开工作还存在信息公开数量偏少、信息公开形式多样性不足等问题。下一步，滕州市综合行政执法局将进一步强化政府信息公开工作力度，健全完善制度机制，将政府信息公开工作纳入各部位年度目标考核内容，有效提升政府信息公开数量。同时将政府信息公开培训纳入年度培训计划，学懂弄通政府信息公开工作的各项要求，加大信息公开宣传力度，丰富信息公开形式，推动政府信息公开工作有序开展。</a:t>
            </a:r>
            <a:endParaRPr lang="zh-CN" altLang="en-US" spc="50" noProof="0" dirty="0" smtClean="0">
              <a:ln w="3175">
                <a:noFill/>
                <a:prstDash val="dash"/>
              </a:ln>
              <a:solidFill>
                <a:schemeClr val="tx1"/>
              </a:solidFill>
              <a:effectLst/>
              <a:uLnTx/>
              <a:uFillTx/>
              <a:latin typeface="仿宋_GB2312" panose="02010609030101010101" charset="-122"/>
              <a:ea typeface="仿宋_GB2312" panose="02010609030101010101" charset="-122"/>
              <a:cs typeface="微软雅黑" panose="020B0503020204020204" charset="-122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tags/tag1.xml><?xml version="1.0" encoding="utf-8"?>
<p:tagLst xmlns:p="http://schemas.openxmlformats.org/presentationml/2006/main">
  <p:tag name="KSO_WM_UNIT_PRESET_TEXT" val="点击输入正文"/>
  <p:tag name="KSO_WM_UNIT_NOCLEAR" val="0"/>
  <p:tag name="KSO_WM_UNIT_SHOW_EDIT_AREA_INDICATION" val="1"/>
  <p:tag name="KSO_WM_UNIT_VALUE" val="564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0864_1*f*1"/>
  <p:tag name="KSO_WM_TEMPLATE_CATEGORY" val="diagram"/>
  <p:tag name="KSO_WM_TEMPLATE_INDEX" val="20200864"/>
  <p:tag name="KSO_WM_UNIT_LAYERLEVEL" val="1"/>
  <p:tag name="KSO_WM_TAG_VERSION" val="1.0"/>
  <p:tag name="KSO_WM_BEAUTIFY_FLAG" val="#wm#"/>
  <p:tag name="KSO_WM_UNIT_DEFAULT_FONT" val="14;18;2"/>
  <p:tag name="KSO_WM_UNIT_BLOCK" val="0"/>
  <p:tag name="KSO_WM_UNIT_PLACING_PICTURE_MD4" val="0"/>
</p:tagLst>
</file>

<file path=ppt/tags/tag10.xml><?xml version="1.0" encoding="utf-8"?>
<p:tagLst xmlns:p="http://schemas.openxmlformats.org/presentationml/2006/main">
  <p:tag name="KSO_WM_BEAUTIFY_FLAG" val="#wm#"/>
  <p:tag name="KSO_WM_TEMPLATE_CATEGORY" val="diagram"/>
  <p:tag name="KSO_WM_TEMPLATE_INDEX" val="20200864"/>
</p:tagLst>
</file>

<file path=ppt/tags/tag11.xml><?xml version="1.0" encoding="utf-8"?>
<p:tagLst xmlns:p="http://schemas.openxmlformats.org/presentationml/2006/main">
  <p:tag name="KSO_WM_BEAUTIFY_FLAG" val="#wm#"/>
  <p:tag name="KSO_WM_TEMPLATE_CATEGORY" val="diagram"/>
  <p:tag name="KSO_WM_TEMPLATE_INDEX" val="20200864"/>
  <p:tag name="KSO_WM_SLIDE_ID" val="diagram20200864_1"/>
  <p:tag name="KSO_WM_TEMPLATE_SUBCATEGORY" val="11"/>
  <p:tag name="KSO_WM_SLIDE_TYPE" val="text"/>
  <p:tag name="KSO_WM_SLIDE_SUBTYPE" val="pureTxt"/>
  <p:tag name="KSO_WM_SLIDE_ITEM_CNT" val="0"/>
  <p:tag name="KSO_WM_SLIDE_INDEX" val="1"/>
  <p:tag name="KSO_WM_UNIT_SHOW_EDIT_AREA_INDICATION" val="1"/>
  <p:tag name="KSO_WM_SLIDE_SIZE" val="864*454"/>
  <p:tag name="KSO_WM_SLIDE_POSITION" val="47*37"/>
  <p:tag name="KSO_WM_TAG_VERSION" val="1.0"/>
  <p:tag name="KSO_WM_SLIDE_LAYOUT" val="a_f"/>
  <p:tag name="KSO_WM_SLIDE_LAYOUT_CNT" val="1_1"/>
  <p:tag name="KSO_WM_SLIDE_LAYOUT_INFO" val="{&quot;direction&quot;:0,&quot;horizontalAlign&quot;:-1,&quot;verticalAlign&quot;:-1,&quot;type&quot;:0,&quot;diagramDirection&quot;:0,&quot;canSetOverLayout&quot;:0,&quot;isOverLayout&quot;:0,&quot;normalSize&quot;:{&quot;size1&quot;:26.0},&quot;minSize&quot;:{&quot;size1&quot;:26.0},&quot;maxSize&quot;:{&quot;size1&quot;:26.0},&quot;edge&quot;:{&quot;left&quot;:true,&quot;top&quot;:true,&quot;right&quot;:true,&quot;bottom&quot;:true},&quot;backgroundInfo&quot;:[{&quot;type&quot;:&quot;general&quot;,&quot;left&quot;:0.0,&quot;top&quot;:0.0,&quot;right&quot;:0.0,&quot;bottom&quot;:0.0},{&quot;type&quot;:&quot;frame&quot;,&quot;left&quot;:0.0,&quot;top&quot;:0.0,&quot;right&quot;:0.0,&quot;bottom&quot;:0.0}],&quot;subLayout&quot;:[{&quot;direction&quot;:0,&quot;horizontalAlign&quot;:0,&quot;verticalAlign&quot;:1,&quot;type&quot;:0,&quot;diagramDirection&quot;:0,&quot;canSetOverLayout&quot;:0,&quot;isOverLayout&quot;:0,&quot;margin&quot;:{&quot;left&quot;:1.69,&quot;top&quot;:1.319,&quot;right&quot;:1.69,&quot;bottom&quot;:0.163},&quot;edge&quot;:{&quot;left&quot;:true,&quot;top&quot;:true,&quot;right&quot;:true,&quot;bottom&quot;:false}},{&quot;direction&quot;:0,&quot;horizontalAlign&quot;:0,&quot;verticalAlign&quot;:1,&quot;type&quot;:0,&quot;diagramDirection&quot;:0,&quot;canSetOverLayout&quot;:0,&quot;isOverLayout&quot;:0,&quot;margin&quot;:{&quot;left&quot;:1.69,&quot;top&quot;:0.026,&quot;right&quot;:1.69,&quot;bottom&quot;:1.69},&quot;edge&quot;:{&quot;left&quot;:true,&quot;top&quot;:false,&quot;right&quot;:true,&quot;bottom&quot;:true}}]}"/>
  <p:tag name="KSO_WM_SLIDE_CAN_ADD_NAVIGATION" val="1"/>
  <p:tag name="KSO_WM_SLIDE_BACKGROUND" val="[&quot;general&quot;,&quot;frame&quot;]"/>
  <p:tag name="KSO_WM_SLIDE_RATIO" val="1.777778"/>
  <p:tag name="KSO_WM_TEMPLATE_MASTER_TYPE" val="0"/>
  <p:tag name="KSO_WM_TEMPLATE_COLOR_TYPE" val="1"/>
</p:tagLst>
</file>

<file path=ppt/tags/tag12.xml><?xml version="1.0" encoding="utf-8"?>
<p:tagLst xmlns:p="http://schemas.openxmlformats.org/presentationml/2006/main">
  <p:tag name="KSO_WM_UNIT_PRESET_TEXT" val="点击输入正文"/>
  <p:tag name="KSO_WM_UNIT_NOCLEAR" val="0"/>
  <p:tag name="KSO_WM_UNIT_SHOW_EDIT_AREA_INDICATION" val="1"/>
  <p:tag name="KSO_WM_UNIT_VALUE" val="564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0864_1*f*1"/>
  <p:tag name="KSO_WM_TEMPLATE_CATEGORY" val="diagram"/>
  <p:tag name="KSO_WM_TEMPLATE_INDEX" val="20200864"/>
  <p:tag name="KSO_WM_UNIT_LAYERLEVEL" val="1"/>
  <p:tag name="KSO_WM_TAG_VERSION" val="1.0"/>
  <p:tag name="KSO_WM_BEAUTIFY_FLAG" val="#wm#"/>
  <p:tag name="KSO_WM_UNIT_DEFAULT_FONT" val="14;18;2"/>
  <p:tag name="KSO_WM_UNIT_BLOCK" val="0"/>
  <p:tag name="KSO_WM_UNIT_PLACING_PICTURE_MD4" val="0"/>
</p:tagLst>
</file>

<file path=ppt/tags/tag13.xml><?xml version="1.0" encoding="utf-8"?>
<p:tagLst xmlns:p="http://schemas.openxmlformats.org/presentationml/2006/main">
  <p:tag name="KSO_WM_BEAUTIFY_FLAG" val="#wm#"/>
  <p:tag name="KSO_WM_TEMPLATE_CATEGORY" val="diagram"/>
  <p:tag name="KSO_WM_TEMPLATE_INDEX" val="20200864"/>
  <p:tag name="KSO_WM_SLIDE_ID" val="diagram20200864_1"/>
  <p:tag name="KSO_WM_TEMPLATE_SUBCATEGORY" val="11"/>
  <p:tag name="KSO_WM_SLIDE_TYPE" val="text"/>
  <p:tag name="KSO_WM_SLIDE_SUBTYPE" val="pureTxt"/>
  <p:tag name="KSO_WM_SLIDE_ITEM_CNT" val="0"/>
  <p:tag name="KSO_WM_SLIDE_INDEX" val="1"/>
  <p:tag name="KSO_WM_UNIT_SHOW_EDIT_AREA_INDICATION" val="1"/>
  <p:tag name="KSO_WM_SLIDE_SIZE" val="864*454"/>
  <p:tag name="KSO_WM_SLIDE_POSITION" val="47*37"/>
  <p:tag name="KSO_WM_TAG_VERSION" val="1.0"/>
  <p:tag name="KSO_WM_SLIDE_LAYOUT" val="a_f"/>
  <p:tag name="KSO_WM_SLIDE_LAYOUT_CNT" val="1_1"/>
  <p:tag name="KSO_WM_SLIDE_LAYOUT_INFO" val="{&quot;direction&quot;:0,&quot;horizontalAlign&quot;:-1,&quot;verticalAlign&quot;:-1,&quot;type&quot;:0,&quot;diagramDirection&quot;:0,&quot;canSetOverLayout&quot;:0,&quot;isOverLayout&quot;:0,&quot;normalSize&quot;:{&quot;size1&quot;:26.0},&quot;minSize&quot;:{&quot;size1&quot;:26.0},&quot;maxSize&quot;:{&quot;size1&quot;:26.0},&quot;edge&quot;:{&quot;left&quot;:true,&quot;top&quot;:true,&quot;right&quot;:true,&quot;bottom&quot;:true},&quot;backgroundInfo&quot;:[{&quot;type&quot;:&quot;general&quot;,&quot;left&quot;:0.0,&quot;top&quot;:0.0,&quot;right&quot;:0.0,&quot;bottom&quot;:0.0},{&quot;type&quot;:&quot;frame&quot;,&quot;left&quot;:0.0,&quot;top&quot;:0.0,&quot;right&quot;:0.0,&quot;bottom&quot;:0.0}],&quot;subLayout&quot;:[{&quot;direction&quot;:0,&quot;horizontalAlign&quot;:0,&quot;verticalAlign&quot;:1,&quot;type&quot;:0,&quot;diagramDirection&quot;:0,&quot;canSetOverLayout&quot;:0,&quot;isOverLayout&quot;:0,&quot;margin&quot;:{&quot;left&quot;:1.69,&quot;top&quot;:1.319,&quot;right&quot;:1.69,&quot;bottom&quot;:0.163},&quot;edge&quot;:{&quot;left&quot;:true,&quot;top&quot;:true,&quot;right&quot;:true,&quot;bottom&quot;:false}},{&quot;direction&quot;:0,&quot;horizontalAlign&quot;:0,&quot;verticalAlign&quot;:1,&quot;type&quot;:0,&quot;diagramDirection&quot;:0,&quot;canSetOverLayout&quot;:0,&quot;isOverLayout&quot;:0,&quot;margin&quot;:{&quot;left&quot;:1.69,&quot;top&quot;:0.026,&quot;right&quot;:1.69,&quot;bottom&quot;:1.69},&quot;edge&quot;:{&quot;left&quot;:true,&quot;top&quot;:false,&quot;right&quot;:true,&quot;bottom&quot;:true}}]}"/>
  <p:tag name="KSO_WM_SLIDE_CAN_ADD_NAVIGATION" val="1"/>
  <p:tag name="KSO_WM_SLIDE_BACKGROUND" val="[&quot;general&quot;,&quot;frame&quot;]"/>
  <p:tag name="KSO_WM_SLIDE_RATIO" val="1.777778"/>
  <p:tag name="KSO_WM_TEMPLATE_MASTER_TYPE" val="0"/>
  <p:tag name="KSO_WM_TEMPLATE_COLOR_TYPE" val="1"/>
</p:tagLst>
</file>

<file path=ppt/tags/tag14.xml><?xml version="1.0" encoding="utf-8"?>
<p:tagLst xmlns:p="http://schemas.openxmlformats.org/presentationml/2006/main">
  <p:tag name="KSO_WPP_MARK_KEY" val="12350f67-8c5a-4f70-b9af-9a029d013e9b"/>
  <p:tag name="COMMONDATA" val="eyJoZGlkIjoiMWM0MTE2ZDUyOGI3OGJhYjc2MjdiODg3MDdmODk3MjAifQ=="/>
</p:tagLst>
</file>

<file path=ppt/tags/tag2.xml><?xml version="1.0" encoding="utf-8"?>
<p:tagLst xmlns:p="http://schemas.openxmlformats.org/presentationml/2006/main">
  <p:tag name="KSO_WM_UNIT_ISCONTENTSTITLE" val="0"/>
  <p:tag name="KSO_WM_UNIT_PRESET_TEXT" val="点击输入大标题"/>
  <p:tag name="KSO_WM_UNIT_NOCLEAR" val="0"/>
  <p:tag name="KSO_WM_UNIT_SHOW_EDIT_AREA_INDICATION" val="1"/>
  <p:tag name="KSO_WM_UNIT_VALUE" val="52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0864_1*a*1"/>
  <p:tag name="KSO_WM_TEMPLATE_CATEGORY" val="diagram"/>
  <p:tag name="KSO_WM_TEMPLATE_INDEX" val="20200864"/>
  <p:tag name="KSO_WM_UNIT_LAYERLEVEL" val="1"/>
  <p:tag name="KSO_WM_TAG_VERSION" val="1.0"/>
  <p:tag name="KSO_WM_BEAUTIFY_FLAG" val="#wm#"/>
  <p:tag name="KSO_WM_UNIT_DEFAULT_FONT" val="32;36;4"/>
  <p:tag name="KSO_WM_UNIT_BLOCK" val="0"/>
  <p:tag name="KSO_WM_UNIT_ISNUMDGMTITLE" val="0"/>
  <p:tag name="KSO_WM_UNIT_PLACING_PICTURE_MD4" val="0"/>
</p:tagLst>
</file>

<file path=ppt/tags/tag3.xml><?xml version="1.0" encoding="utf-8"?>
<p:tagLst xmlns:p="http://schemas.openxmlformats.org/presentationml/2006/main">
  <p:tag name="KSO_WM_SLIDE_ID" val="diagram20200864_1"/>
  <p:tag name="KSO_WM_TEMPLATE_SUBCATEGORY" val="11"/>
  <p:tag name="KSO_WM_SLIDE_TYPE" val="text"/>
  <p:tag name="KSO_WM_SLIDE_SUBTYPE" val="pureTxt"/>
  <p:tag name="KSO_WM_SLIDE_ITEM_CNT" val="0"/>
  <p:tag name="KSO_WM_SLIDE_INDEX" val="1"/>
  <p:tag name="KSO_WM_UNIT_SHOW_EDIT_AREA_INDICATION" val="1"/>
  <p:tag name="KSO_WM_SLIDE_SIZE" val="864*454"/>
  <p:tag name="KSO_WM_SLIDE_POSITION" val="47*37"/>
  <p:tag name="KSO_WM_TAG_VERSION" val="1.0"/>
  <p:tag name="KSO_WM_BEAUTIFY_FLAG" val="#wm#"/>
  <p:tag name="KSO_WM_TEMPLATE_CATEGORY" val="diagram"/>
  <p:tag name="KSO_WM_TEMPLATE_INDEX" val="20200864"/>
  <p:tag name="KSO_WM_SLIDE_LAYOUT" val="a_f"/>
  <p:tag name="KSO_WM_SLIDE_LAYOUT_CNT" val="1_1"/>
  <p:tag name="KSO_WM_SLIDE_LAYOUT_INFO" val="{&quot;direction&quot;:0,&quot;horizontalAlign&quot;:-1,&quot;verticalAlign&quot;:-1,&quot;type&quot;:0,&quot;diagramDirection&quot;:0,&quot;canSetOverLayout&quot;:0,&quot;isOverLayout&quot;:0,&quot;normalSize&quot;:{&quot;size1&quot;:26.0},&quot;minSize&quot;:{&quot;size1&quot;:26.0},&quot;maxSize&quot;:{&quot;size1&quot;:26.0},&quot;edge&quot;:{&quot;left&quot;:true,&quot;top&quot;:true,&quot;right&quot;:true,&quot;bottom&quot;:true},&quot;backgroundInfo&quot;:[{&quot;type&quot;:&quot;general&quot;,&quot;left&quot;:0.0,&quot;top&quot;:0.0,&quot;right&quot;:0.0,&quot;bottom&quot;:0.0},{&quot;type&quot;:&quot;frame&quot;,&quot;left&quot;:0.0,&quot;top&quot;:0.0,&quot;right&quot;:0.0,&quot;bottom&quot;:0.0}],&quot;subLayout&quot;:[{&quot;direction&quot;:0,&quot;horizontalAlign&quot;:0,&quot;verticalAlign&quot;:1,&quot;type&quot;:0,&quot;diagramDirection&quot;:0,&quot;canSetOverLayout&quot;:0,&quot;isOverLayout&quot;:0,&quot;margin&quot;:{&quot;left&quot;:1.69,&quot;top&quot;:1.319,&quot;right&quot;:1.69,&quot;bottom&quot;:0.163},&quot;edge&quot;:{&quot;left&quot;:true,&quot;top&quot;:true,&quot;right&quot;:true,&quot;bottom&quot;:false}},{&quot;direction&quot;:0,&quot;horizontalAlign&quot;:0,&quot;verticalAlign&quot;:1,&quot;type&quot;:0,&quot;diagramDirection&quot;:0,&quot;canSetOverLayout&quot;:0,&quot;isOverLayout&quot;:0,&quot;margin&quot;:{&quot;left&quot;:1.69,&quot;top&quot;:0.026,&quot;right&quot;:1.69,&quot;bottom&quot;:1.69},&quot;edge&quot;:{&quot;left&quot;:true,&quot;top&quot;:false,&quot;right&quot;:true,&quot;bottom&quot;:true}}]}"/>
  <p:tag name="KSO_WM_SLIDE_CAN_ADD_NAVIGATION" val="1"/>
  <p:tag name="KSO_WM_SLIDE_BACKGROUND" val="[&quot;general&quot;,&quot;frame&quot;]"/>
  <p:tag name="KSO_WM_SLIDE_RATIO" val="1.777778"/>
  <p:tag name="KSO_WM_TEMPLATE_MASTER_TYPE" val="0"/>
  <p:tag name="KSO_WM_TEMPLATE_COLOR_TYPE" val="1"/>
</p:tagLst>
</file>

<file path=ppt/tags/tag4.xml><?xml version="1.0" encoding="utf-8"?>
<p:tagLst xmlns:p="http://schemas.openxmlformats.org/presentationml/2006/main">
  <p:tag name="KSO_WM_UNIT_TABLE_BEAUTIFY" val="smartTable{5a8659d4-0e85-4226-af6b-e7530a8eb287}"/>
  <p:tag name="KSO_WM_UNIT_PLACING_PICTURE_USER_VIEWPORT" val="{&quot;height&quot;:2120,&quot;width&quot;:13840}"/>
</p:tagLst>
</file>

<file path=ppt/tags/tag5.xml><?xml version="1.0" encoding="utf-8"?>
<p:tagLst xmlns:p="http://schemas.openxmlformats.org/presentationml/2006/main">
  <p:tag name="KSO_WM_UNIT_PLACING_PICTURE_USER_VIEWPORT" val="{&quot;height&quot;:8970,&quot;width&quot;:10800}"/>
</p:tagLst>
</file>

<file path=ppt/tags/tag6.xml><?xml version="1.0" encoding="utf-8"?>
<p:tagLst xmlns:p="http://schemas.openxmlformats.org/presentationml/2006/main">
  <p:tag name="KSO_WM_BEAUTIFY_FLAG" val="#wm#"/>
  <p:tag name="KSO_WM_TEMPLATE_CATEGORY" val="diagram"/>
  <p:tag name="KSO_WM_TEMPLATE_INDEX" val="20200434"/>
  <p:tag name="KSO_WM_SLIDE_ID" val="diagram20200434_1"/>
  <p:tag name="KSO_WM_TEMPLATE_SUBCATEGORY" val="11"/>
  <p:tag name="KSO_WM_SLIDE_TYPE" val="text"/>
  <p:tag name="KSO_WM_SLIDE_SUBTYPE" val="picTxt"/>
  <p:tag name="KSO_WM_SLIDE_ITEM_CNT" val="0"/>
  <p:tag name="KSO_WM_SLIDE_INDEX" val="1"/>
  <p:tag name="KSO_WM_UNIT_SHOW_EDIT_AREA_INDICATION" val="1"/>
  <p:tag name="KSO_WM_SLIDE_SIZE" val="864*444"/>
  <p:tag name="KSO_WM_SLIDE_POSITION" val="47*47"/>
  <p:tag name="KSO_WM_TAG_VERSION" val="1.0"/>
  <p:tag name="KSO_WM_SLIDE_LAYOUT" val="d_f"/>
  <p:tag name="KSO_WM_SLIDE_LAYOUT_CNT" val="1_1"/>
  <p:tag name="KSO_WM_SLIDE_LAYOUT_INFO" val="{&quot;direction&quot;:0,&quot;horizontalAlign&quot;:-1,&quot;verticalAlign&quot;:-1,&quot;type&quot;:1,&quot;diagramDirection&quot;:0,&quot;canSetOverLayout&quot;:0,&quot;isOverLayout&quot;:0,&quot;normalSize&quot;:{&quot;size1&quot;:24.2},&quot;minSize&quot;:{&quot;size1&quot;:19.2},&quot;maxSize&quot;:{&quot;size1&quot;:66.2},&quot;edge&quot;:{&quot;left&quot;:true,&quot;top&quot;:true,&quot;right&quot;:true,&quot;bottom&quot;:true},&quot;backgroundInfo&quot;:[{&quot;type&quot;:&quot;general&quot;,&quot;left&quot;:0.0,&quot;top&quot;:0.0,&quot;right&quot;:0.0,&quot;bottom&quot;:0.0},{&quot;type&quot;:&quot;frame&quot;,&quot;left&quot;:0.0,&quot;top&quot;:0.0,&quot;right&quot;:0.0,&quot;bottom&quot;:0.0}],&quot;subLayout&quot;:[{&quot;direction&quot;:0,&quot;horizontalAlign&quot;:1,&quot;verticalAlign&quot;:1,&quot;type&quot;:0,&quot;diagramDirection&quot;:0,&quot;canSetOverLayout&quot;:0,&quot;isOverLayout&quot;:0,&quot;margin&quot;:{&quot;left&quot;:1.69,&quot;top&quot;:1.682,&quot;right&quot;:1.69,&quot;bottom&quot;:0.822},&quot;edge&quot;:{&quot;left&quot;:true,&quot;top&quot;:true,&quot;right&quot;:true,&quot;bottom&quot;:false}},{&quot;direction&quot;:0,&quot;horizontalAlign&quot;:0,&quot;verticalAlign&quot;:0,&quot;type&quot;:1,&quot;diagramDirection&quot;:0,&quot;canSetOverLayout&quot;:1,&quot;isOverLayout&quot;:0,&quot;margin&quot;:{&quot;left&quot;:1.69,&quot;top&quot;:0.026,&quot;right&quot;:1.69,&quot;bottom&quot;:1.682},&quot;marginOverLayout&quot;:{&quot;left&quot;:0.0,&quot;top&quot;:0.026,&quot;right&quot;:0.0,&quot;bottom&quot;:0.0},&quot;edge&quot;:{&quot;left&quot;:true,&quot;top&quot;:false,&quot;right&quot;:true,&quot;bottom&quot;:true},&quot;backgroundInfo&quot;:[{&quot;type&quot;:&quot;bottomTop&quot;,&quot;left&quot;:0.0,&quot;top&quot;:0.203432009,&quot;right&quot;:0.0,&quot;bottom&quot;:0.0}]}]}"/>
  <p:tag name="KSO_WM_SLIDE_CAN_ADD_NAVIGATION" val="1"/>
  <p:tag name="KSO_WM_SLIDE_BACKGROUND" val="[&quot;general&quot;,&quot;frame&quot;,&quot;bottomTop&quot;]"/>
  <p:tag name="KSO_WM_SLIDE_RATIO" val="1.777778"/>
  <p:tag name="KSO_WM_TEMPLATE_MASTER_TYPE" val="0"/>
  <p:tag name="KSO_WM_TEMPLATE_COLOR_TYPE" val="1"/>
</p:tagLst>
</file>

<file path=ppt/tags/tag7.xml><?xml version="1.0" encoding="utf-8"?>
<p:tagLst xmlns:p="http://schemas.openxmlformats.org/presentationml/2006/main">
  <p:tag name="KSO_WM_UNIT_PRESET_TEXT" val="点击输入正文"/>
  <p:tag name="KSO_WM_UNIT_NOCLEAR" val="0"/>
  <p:tag name="KSO_WM_UNIT_SHOW_EDIT_AREA_INDICATION" val="1"/>
  <p:tag name="KSO_WM_UNIT_VALUE" val="564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0864_1*f*1"/>
  <p:tag name="KSO_WM_TEMPLATE_CATEGORY" val="diagram"/>
  <p:tag name="KSO_WM_TEMPLATE_INDEX" val="20200864"/>
  <p:tag name="KSO_WM_UNIT_LAYERLEVEL" val="1"/>
  <p:tag name="KSO_WM_TAG_VERSION" val="1.0"/>
  <p:tag name="KSO_WM_BEAUTIFY_FLAG" val="#wm#"/>
  <p:tag name="KSO_WM_UNIT_DEFAULT_FONT" val="14;18;2"/>
  <p:tag name="KSO_WM_UNIT_BLOCK" val="0"/>
  <p:tag name="KSO_WM_UNIT_PLACING_PICTURE_MD4" val="0"/>
</p:tagLst>
</file>

<file path=ppt/tags/tag8.xml><?xml version="1.0" encoding="utf-8"?>
<p:tagLst xmlns:p="http://schemas.openxmlformats.org/presentationml/2006/main">
  <p:tag name="KSO_WM_UNIT_ISCONTENTSTITLE" val="0"/>
  <p:tag name="KSO_WM_UNIT_PRESET_TEXT" val="点击输入大标题"/>
  <p:tag name="KSO_WM_UNIT_NOCLEAR" val="0"/>
  <p:tag name="KSO_WM_UNIT_SHOW_EDIT_AREA_INDICATION" val="1"/>
  <p:tag name="KSO_WM_UNIT_VALUE" val="52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0864_1*a*1"/>
  <p:tag name="KSO_WM_TEMPLATE_CATEGORY" val="diagram"/>
  <p:tag name="KSO_WM_TEMPLATE_INDEX" val="20200864"/>
  <p:tag name="KSO_WM_UNIT_LAYERLEVEL" val="1"/>
  <p:tag name="KSO_WM_TAG_VERSION" val="1.0"/>
  <p:tag name="KSO_WM_BEAUTIFY_FLAG" val="#wm#"/>
  <p:tag name="KSO_WM_UNIT_DEFAULT_FONT" val="32;36;4"/>
  <p:tag name="KSO_WM_UNIT_BLOCK" val="0"/>
  <p:tag name="KSO_WM_UNIT_ISNUMDGMTITLE" val="0"/>
  <p:tag name="KSO_WM_UNIT_PLACING_PICTURE_MD4" val="0"/>
</p:tagLst>
</file>

<file path=ppt/tags/tag9.xml><?xml version="1.0" encoding="utf-8"?>
<p:tagLst xmlns:p="http://schemas.openxmlformats.org/presentationml/2006/main">
  <p:tag name="KSO_WM_BEAUTIFY_FLAG" val="#wm#"/>
  <p:tag name="KSO_WM_TEMPLATE_CATEGORY" val="diagram"/>
  <p:tag name="KSO_WM_TEMPLATE_INDEX" val="20200864"/>
  <p:tag name="KSO_WM_SLIDE_ID" val="diagram20200864_1"/>
  <p:tag name="KSO_WM_TEMPLATE_SUBCATEGORY" val="11"/>
  <p:tag name="KSO_WM_SLIDE_TYPE" val="text"/>
  <p:tag name="KSO_WM_SLIDE_SUBTYPE" val="pureTxt"/>
  <p:tag name="KSO_WM_SLIDE_ITEM_CNT" val="0"/>
  <p:tag name="KSO_WM_SLIDE_INDEX" val="1"/>
  <p:tag name="KSO_WM_UNIT_SHOW_EDIT_AREA_INDICATION" val="1"/>
  <p:tag name="KSO_WM_SLIDE_SIZE" val="864*454"/>
  <p:tag name="KSO_WM_SLIDE_POSITION" val="47*37"/>
  <p:tag name="KSO_WM_TAG_VERSION" val="1.0"/>
  <p:tag name="KSO_WM_SLIDE_LAYOUT" val="a_f"/>
  <p:tag name="KSO_WM_SLIDE_LAYOUT_CNT" val="1_1"/>
  <p:tag name="KSO_WM_SLIDE_LAYOUT_INFO" val="{&quot;direction&quot;:0,&quot;horizontalAlign&quot;:-1,&quot;verticalAlign&quot;:-1,&quot;type&quot;:0,&quot;diagramDirection&quot;:0,&quot;canSetOverLayout&quot;:0,&quot;isOverLayout&quot;:0,&quot;normalSize&quot;:{&quot;size1&quot;:26.0},&quot;minSize&quot;:{&quot;size1&quot;:26.0},&quot;maxSize&quot;:{&quot;size1&quot;:26.0},&quot;edge&quot;:{&quot;left&quot;:true,&quot;top&quot;:true,&quot;right&quot;:true,&quot;bottom&quot;:true},&quot;backgroundInfo&quot;:[{&quot;type&quot;:&quot;general&quot;,&quot;left&quot;:0.0,&quot;top&quot;:0.0,&quot;right&quot;:0.0,&quot;bottom&quot;:0.0},{&quot;type&quot;:&quot;frame&quot;,&quot;left&quot;:0.0,&quot;top&quot;:0.0,&quot;right&quot;:0.0,&quot;bottom&quot;:0.0}],&quot;subLayout&quot;:[{&quot;direction&quot;:0,&quot;horizontalAlign&quot;:0,&quot;verticalAlign&quot;:1,&quot;type&quot;:0,&quot;diagramDirection&quot;:0,&quot;canSetOverLayout&quot;:0,&quot;isOverLayout&quot;:0,&quot;margin&quot;:{&quot;left&quot;:1.69,&quot;top&quot;:1.319,&quot;right&quot;:1.69,&quot;bottom&quot;:0.163},&quot;edge&quot;:{&quot;left&quot;:true,&quot;top&quot;:true,&quot;right&quot;:true,&quot;bottom&quot;:false}},{&quot;direction&quot;:0,&quot;horizontalAlign&quot;:0,&quot;verticalAlign&quot;:1,&quot;type&quot;:0,&quot;diagramDirection&quot;:0,&quot;canSetOverLayout&quot;:0,&quot;isOverLayout&quot;:0,&quot;margin&quot;:{&quot;left&quot;:1.69,&quot;top&quot;:0.026,&quot;right&quot;:1.69,&quot;bottom&quot;:1.69},&quot;edge&quot;:{&quot;left&quot;:true,&quot;top&quot;:false,&quot;right&quot;:true,&quot;bottom&quot;:true}}]}"/>
  <p:tag name="KSO_WM_SLIDE_CAN_ADD_NAVIGATION" val="1"/>
  <p:tag name="KSO_WM_SLIDE_BACKGROUND" val="[&quot;general&quot;,&quot;frame&quot;]"/>
  <p:tag name="KSO_WM_SLIDE_RATIO" val="1.777778"/>
  <p:tag name="KSO_WM_TEMPLATE_MASTER_TYPE" val="0"/>
  <p:tag name="KSO_WM_TEMPLATE_COLOR_TYPE" val="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1621</Words>
  <Application>WPS 演示</Application>
  <PresentationFormat>宽屏</PresentationFormat>
  <Paragraphs>88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8" baseType="lpstr">
      <vt:lpstr>Arial</vt:lpstr>
      <vt:lpstr>宋体</vt:lpstr>
      <vt:lpstr>Wingdings</vt:lpstr>
      <vt:lpstr>仿宋_GB2312</vt:lpstr>
      <vt:lpstr>微软雅黑</vt:lpstr>
      <vt:lpstr>Segoe UI</vt:lpstr>
      <vt:lpstr>微软雅黑 Light</vt:lpstr>
      <vt:lpstr>黑体</vt:lpstr>
      <vt:lpstr>Calibri</vt:lpstr>
      <vt:lpstr>Arial Unicode MS</vt:lpstr>
      <vt:lpstr>Office 主题</vt:lpstr>
      <vt:lpstr>总体情况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前后左右</cp:lastModifiedBy>
  <cp:revision>83</cp:revision>
  <dcterms:created xsi:type="dcterms:W3CDTF">2021-05-25T01:35:00Z</dcterms:created>
  <dcterms:modified xsi:type="dcterms:W3CDTF">2024-01-11T08:18:31Z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80621C4D2B4949EC86E06BDCB9833E39</vt:lpwstr>
  </property>
  <property fmtid="{D5CDD505-2E9C-101B-9397-08002B2CF9AE}" pid="3" name="KSOProductBuildVer">
    <vt:lpwstr>2052-12.1.0.16120</vt:lpwstr>
  </property>
</Properties>
</file>