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056640"/>
          </a:xfrm>
        </p:spPr>
        <p:txBody>
          <a:bodyPr/>
          <a:p>
            <a:r>
              <a:rPr lang="zh-CN" altLang="en-US" sz="4000">
                <a:solidFill>
                  <a:srgbClr val="00B0F0"/>
                </a:solidFill>
              </a:rPr>
              <a:t>总体情况</a:t>
            </a:r>
            <a:endParaRPr lang="zh-CN" altLang="en-US" sz="4000">
              <a:solidFill>
                <a:srgbClr val="00B0F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2656840"/>
            <a:ext cx="9144000" cy="3256915"/>
          </a:xfrm>
        </p:spPr>
        <p:txBody>
          <a:bodyPr>
            <a:normAutofit fontScale="90000"/>
          </a:bodyPr>
          <a:p>
            <a:r>
              <a:rPr lang="en-US" altLang="zh-CN" sz="4000">
                <a:solidFill>
                  <a:srgbClr val="7030A0"/>
                </a:solidFill>
                <a:latin typeface="+mn-ea"/>
                <a:cs typeface="+mn-ea"/>
              </a:rPr>
              <a:t>01. </a:t>
            </a:r>
            <a:r>
              <a:rPr lang="zh-CN" altLang="en-US" sz="4000">
                <a:solidFill>
                  <a:srgbClr val="7030A0"/>
                </a:solidFill>
                <a:latin typeface="+mn-ea"/>
                <a:cs typeface="+mn-ea"/>
              </a:rPr>
              <a:t>概</a:t>
            </a:r>
            <a:r>
              <a:rPr lang="en-US" altLang="zh-CN" sz="4000">
                <a:solidFill>
                  <a:srgbClr val="7030A0"/>
                </a:solidFill>
                <a:latin typeface="+mn-ea"/>
                <a:cs typeface="+mn-ea"/>
              </a:rPr>
              <a:t>  </a:t>
            </a:r>
            <a:r>
              <a:rPr lang="zh-CN" altLang="en-US" sz="4000">
                <a:solidFill>
                  <a:srgbClr val="7030A0"/>
                </a:solidFill>
                <a:latin typeface="+mn-ea"/>
                <a:cs typeface="+mn-ea"/>
              </a:rPr>
              <a:t>述</a:t>
            </a:r>
            <a:endParaRPr lang="zh-CN" altLang="en-US" sz="4000">
              <a:solidFill>
                <a:srgbClr val="7030A0"/>
              </a:solidFill>
              <a:latin typeface="+mn-ea"/>
              <a:cs typeface="+mn-ea"/>
            </a:endParaRPr>
          </a:p>
          <a:p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r>
              <a:rPr lang="en-US" altLang="zh-CN">
                <a:solidFill>
                  <a:srgbClr val="7030A0"/>
                </a:solidFill>
                <a:latin typeface="+mn-ea"/>
                <a:cs typeface="+mn-ea"/>
              </a:rPr>
              <a:t>      </a:t>
            </a:r>
            <a:r>
              <a:rPr lang="en-US" altLang="zh-CN">
                <a:solidFill>
                  <a:srgbClr val="7030A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本报告中所列数据的统计期限自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2020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月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日起至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2020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12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月</a:t>
            </a:r>
            <a:r>
              <a:rPr lang="en-US" altLang="zh-CN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31</a:t>
            </a:r>
            <a:r>
              <a:rPr lang="zh-CN" altLang="en-US">
                <a:solidFill>
                  <a:srgbClr val="C0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日止。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如对本报告有任何疑问，请与滕州市综合行政执法局宣传科联系。</a:t>
            </a:r>
            <a:endParaRPr lang="zh-CN" altLang="en-US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latin typeface="+mn-ea"/>
                <a:cs typeface="+mn-ea"/>
              </a:rPr>
              <a:t> </a:t>
            </a:r>
            <a:r>
              <a:rPr lang="en-US" altLang="zh-CN">
                <a:solidFill>
                  <a:schemeClr val="tx1"/>
                </a:solidFill>
                <a:latin typeface="+mn-ea"/>
                <a:cs typeface="+mn-ea"/>
              </a:rPr>
              <a:t>     </a:t>
            </a:r>
            <a:r>
              <a:rPr lang="en-US" altLang="zh-CN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地址：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滕州市善国北路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107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号；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邮编：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277599</a:t>
            </a:r>
            <a:r>
              <a:rPr lang="zh-CN" altLang="en-US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；</a:t>
            </a:r>
            <a:r>
              <a:rPr lang="zh-CN" altLang="en-US">
                <a:solidFill>
                  <a:srgbClr val="0070C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电话：</a:t>
            </a:r>
            <a:r>
              <a:rPr lang="en-US" altLang="zh-CN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0632-5878001</a:t>
            </a:r>
            <a:endParaRPr lang="en-US" altLang="zh-CN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en-US" altLang="zh-CN">
              <a:solidFill>
                <a:schemeClr val="tx1"/>
              </a:solidFill>
              <a:latin typeface="+mn-ea"/>
              <a:cs typeface="+mn-ea"/>
            </a:endParaRPr>
          </a:p>
          <a:p>
            <a:pPr algn="l" fontAlgn="auto">
              <a:lnSpc>
                <a:spcPct val="140000"/>
              </a:lnSpc>
              <a:spcBef>
                <a:spcPts val="0"/>
              </a:spcBef>
            </a:pPr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  <a:p>
            <a:endParaRPr lang="zh-CN" altLang="en-US">
              <a:solidFill>
                <a:srgbClr val="7030A0"/>
              </a:solidFill>
              <a:latin typeface="+mn-ea"/>
              <a:cs typeface="+mn-ea"/>
            </a:endParaRPr>
          </a:p>
        </p:txBody>
      </p:sp>
      <p:sp>
        <p:nvSpPr>
          <p:cNvPr id="7" name="流程图: 准备 6"/>
          <p:cNvSpPr/>
          <p:nvPr/>
        </p:nvSpPr>
        <p:spPr>
          <a:xfrm>
            <a:off x="3803015" y="1473835"/>
            <a:ext cx="1061720" cy="61150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流程图: 准备 9"/>
          <p:cNvSpPr/>
          <p:nvPr/>
        </p:nvSpPr>
        <p:spPr>
          <a:xfrm>
            <a:off x="7439025" y="1473835"/>
            <a:ext cx="1061720" cy="611505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1460500"/>
            <a:ext cx="10975340" cy="171831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    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成立了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局信息公开工作领导小组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，由主要负责人任组长，分管负责人为副组长，相关科室负责人为成员，办公室设在局宣传科，为综合行政执法和城市管理信息公开工作的办事机构，具体负责和指导全局的信息公开工作。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2"/>
            </p:custDataLst>
          </p:nvPr>
        </p:nvSpPr>
        <p:spPr>
          <a:xfrm>
            <a:off x="608400" y="474840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altLang="zh-CN" sz="3600" b="1" i="0" spc="30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                     </a:t>
            </a:r>
            <a:r>
              <a:rPr kumimoji="0" altLang="zh-CN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02.</a:t>
            </a:r>
            <a:r>
              <a:rPr kumimoji="0" lang="zh-CN" altLang="en-US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组织领导情况</a:t>
            </a:r>
            <a:endParaRPr kumimoji="0" lang="zh-CN" altLang="en-US" sz="3600" i="0" spc="300" baseline="0" noProof="0" dirty="0">
              <a:ln w="3175">
                <a:noFill/>
                <a:prstDash val="dash"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67765" y="2903220"/>
            <a:ext cx="102711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>
                <a:solidFill>
                  <a:srgbClr val="7030A0"/>
                </a:solidFill>
                <a:latin typeface="+mn-ea"/>
                <a:cs typeface="+mn-ea"/>
              </a:rPr>
              <a:t>03.</a:t>
            </a:r>
            <a:r>
              <a:rPr lang="zh-CN" altLang="en-US" sz="3600">
                <a:solidFill>
                  <a:srgbClr val="7030A0"/>
                </a:solidFill>
                <a:latin typeface="+mn-ea"/>
                <a:cs typeface="+mn-ea"/>
              </a:rPr>
              <a:t>政府信息主动公开情况</a:t>
            </a:r>
            <a:endParaRPr lang="zh-CN" altLang="en-US" sz="3600">
              <a:solidFill>
                <a:srgbClr val="7030A0"/>
              </a:solidFill>
              <a:latin typeface="+mn-ea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20750" y="3884295"/>
            <a:ext cx="10904220" cy="12528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40000"/>
              </a:lnSpc>
            </a:pPr>
            <a:r>
              <a:rPr lang="zh-CN" altLang="en-US"/>
              <a:t> </a:t>
            </a:r>
            <a:r>
              <a:rPr lang="en-US" altLang="zh-CN"/>
              <a:t>       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2020年，局网站共更新工作动态信息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596条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，公开文件和有关事项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96份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；发布、推送微博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113条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；推送推送微信公众号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122次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，发布图文信息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375条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；信息公开网站更新信息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188条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，其中工作动态</a:t>
            </a:r>
            <a:r>
              <a:rPr lang="en-US" altLang="zh-CN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10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3条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，部门文件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15件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，转载上级部门政策解读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18条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，依申请公开信息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1条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。</a:t>
            </a:r>
            <a:endParaRPr lang="zh-CN" altLang="en-US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图片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43150" y="274955"/>
            <a:ext cx="7821295" cy="4486910"/>
          </a:xfrm>
          <a:prstGeom prst="rect">
            <a:avLst/>
          </a:prstGeom>
        </p:spPr>
      </p:pic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1859280" y="5026025"/>
          <a:ext cx="87884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505"/>
                <a:gridCol w="2132965"/>
                <a:gridCol w="2132965"/>
                <a:gridCol w="2132965"/>
              </a:tblGrid>
              <a:tr h="381000">
                <a:tc gridSpan="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滕州市综合行政执法局信息公开网站更新情况</a:t>
                      </a:r>
                      <a:endParaRPr lang="zh-CN" altLang="en-US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工作动态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部门文件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转载上级部门</a:t>
                      </a:r>
                      <a:endParaRPr lang="zh-CN" altLang="en-US"/>
                    </a:p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政策解读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/>
                        <a:t>依申请公开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103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1788160"/>
            <a:ext cx="10975340" cy="767080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2020年市综合行政执法局共接到依申请公开信息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4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件，不予受理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件，不属本单位职责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件，依申请公开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1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件，均已依法依规办理完毕。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本年度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rgbClr val="FF0000"/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无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因政府信息公开申请提起行政复议、行政诉讼情况。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altLang="zh-CN" sz="3600" b="1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    </a:t>
            </a:r>
            <a:r>
              <a:rPr altLang="zh-CN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05.</a:t>
            </a:r>
            <a:r>
              <a:rPr lang="zh-CN" altLang="en-US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建议提案办理公开情况</a:t>
            </a:r>
            <a:endParaRPr lang="zh-CN" altLang="en-US" sz="3600" spc="300" noProof="0">
              <a:ln w="3175">
                <a:noFill/>
                <a:prstDash val="dash"/>
              </a:ln>
              <a:solidFill>
                <a:srgbClr val="7030A0"/>
              </a:solidFill>
              <a:uLnTx/>
              <a:uFillTx/>
              <a:latin typeface="+mn-ea"/>
              <a:ea typeface="+mn-ea"/>
              <a:cs typeface="+mn-ea"/>
              <a:sym typeface="+mn-ea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endParaRPr kumimoji="0" altLang="zh-CN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</a:t>
            </a:r>
            <a:r>
              <a:rPr kumimoji="0" lang="zh-CN" altLang="en-US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共承办枣庄政协提案6件、滕州人大代表建议9件、滕州政协提案25件，已全部办理完毕。</a:t>
            </a: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altLang="zh-CN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06.</a:t>
            </a:r>
            <a:r>
              <a:rPr lang="zh-CN" altLang="en-US" sz="3600" spc="300" noProof="0">
                <a:ln w="3175">
                  <a:noFill/>
                  <a:prstDash val="dash"/>
                </a:ln>
                <a:solidFill>
                  <a:srgbClr val="7030A0"/>
                </a:solidFill>
                <a:uLnTx/>
                <a:uFillTx/>
                <a:latin typeface="+mn-ea"/>
                <a:ea typeface="+mn-ea"/>
                <a:cs typeface="+mn-ea"/>
                <a:sym typeface="+mn-ea"/>
              </a:rPr>
              <a:t>平台建设情况</a:t>
            </a:r>
            <a:endParaRPr lang="zh-CN" altLang="en-US" sz="3600" spc="300" noProof="0">
              <a:ln w="3175">
                <a:noFill/>
                <a:prstDash val="dash"/>
              </a:ln>
              <a:solidFill>
                <a:srgbClr val="7030A0"/>
              </a:solidFill>
              <a:uLnTx/>
              <a:uFillTx/>
              <a:latin typeface="+mn-ea"/>
              <a:ea typeface="+mn-ea"/>
              <a:cs typeface="+mn-ea"/>
              <a:sym typeface="+mn-ea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                          </a:t>
            </a:r>
            <a:endParaRPr kumimoji="0" lang="zh-CN" altLang="en-US" sz="180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4" name="Title 6"/>
          <p:cNvSpPr txBox="1"/>
          <p:nvPr>
            <p:custDataLst>
              <p:tags r:id="rId2"/>
            </p:custDataLst>
          </p:nvPr>
        </p:nvSpPr>
        <p:spPr>
          <a:xfrm>
            <a:off x="608400" y="542785"/>
            <a:ext cx="10975200" cy="124519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108000" anchor="ctr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L="0" marR="0" lvl="0" indent="0" algn="ctr" defTabSz="91376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altLang="zh-CN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  <a:t>04.</a:t>
            </a:r>
            <a:r>
              <a:rPr kumimoji="0" lang="zh-CN" altLang="en-US" sz="3600" i="0" spc="300" baseline="0" noProof="0" dirty="0">
                <a:ln w="3175">
                  <a:noFill/>
                  <a:prstDash val="dash"/>
                </a:ln>
                <a:solidFill>
                  <a:srgbClr val="7030A0"/>
                </a:solidFill>
                <a:effectLst/>
                <a:uLnTx/>
                <a:uFillTx/>
                <a:latin typeface="+mn-ea"/>
                <a:ea typeface="+mn-ea"/>
                <a:cs typeface="+mn-ea"/>
              </a:rPr>
              <a:t>依申请公开情况</a:t>
            </a:r>
            <a:endParaRPr kumimoji="0" lang="zh-CN" altLang="en-US" sz="3600" i="0" spc="300" baseline="0" noProof="0" dirty="0">
              <a:ln w="3175">
                <a:noFill/>
                <a:prstDash val="dash"/>
              </a:ln>
              <a:solidFill>
                <a:srgbClr val="7030A0"/>
              </a:solidFill>
              <a:effectLst/>
              <a:uLnTx/>
              <a:uFillTx/>
              <a:latin typeface="+mn-ea"/>
              <a:ea typeface="+mn-ea"/>
              <a:cs typeface="+mn-ea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3897630" y="94234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微</a:t>
            </a:r>
            <a:r>
              <a:rPr lang="en-US" altLang="zh-CN"/>
              <a:t>    </a:t>
            </a:r>
            <a:r>
              <a:rPr lang="zh-CN" altLang="en-US"/>
              <a:t>信</a:t>
            </a:r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6196330" y="94234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微</a:t>
            </a:r>
            <a:r>
              <a:rPr lang="en-US" altLang="zh-CN"/>
              <a:t>    </a:t>
            </a:r>
            <a:r>
              <a:rPr lang="zh-CN" altLang="en-US"/>
              <a:t>博</a:t>
            </a:r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897630" y="211709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政务公开栏</a:t>
            </a:r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6196330" y="2117090"/>
            <a:ext cx="1706245" cy="914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门户网站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02945" y="3950970"/>
            <a:ext cx="111175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rgbClr val="00B0F0"/>
                </a:solidFill>
                <a:latin typeface="+mj-ea"/>
                <a:ea typeface="+mj-ea"/>
              </a:rPr>
              <a:t>政府信息公开的收费及减免情况</a:t>
            </a:r>
            <a:endParaRPr lang="zh-CN" altLang="en-US" sz="4000">
              <a:solidFill>
                <a:srgbClr val="00B0F0"/>
              </a:solidFill>
              <a:latin typeface="+mj-ea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26185" y="5577205"/>
            <a:ext cx="9928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2020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年，</a:t>
            </a:r>
            <a:r>
              <a:rPr lang="zh-CN" altLang="en-US">
                <a:solidFill>
                  <a:srgbClr val="FF0000"/>
                </a:solidFill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未发生政府信息公开收费问题</a:t>
            </a:r>
            <a:r>
              <a:rPr lang="zh-CN" altLang="en-US">
                <a:latin typeface="仿宋_GB2312" panose="02010609030101010101" charset="-122"/>
                <a:ea typeface="仿宋_GB2312" panose="02010609030101010101" charset="-122"/>
                <a:cs typeface="仿宋_GB2312" panose="02010609030101010101" charset="-122"/>
              </a:rPr>
              <a:t>，也未发现有擅自增加收费的项目、扩大收费范围的行为。</a:t>
            </a:r>
            <a:endParaRPr lang="zh-CN" altLang="en-US">
              <a:latin typeface="仿宋_GB2312" panose="02010609030101010101" charset="-122"/>
              <a:ea typeface="仿宋_GB2312" panose="02010609030101010101" charset="-122"/>
              <a:cs typeface="仿宋_GB2312" panose="02010609030101010101" charset="-122"/>
            </a:endParaRPr>
          </a:p>
        </p:txBody>
      </p:sp>
      <p:sp>
        <p:nvSpPr>
          <p:cNvPr id="13" name="六角星 12"/>
          <p:cNvSpPr/>
          <p:nvPr/>
        </p:nvSpPr>
        <p:spPr>
          <a:xfrm>
            <a:off x="1297940" y="395097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六角星 14"/>
          <p:cNvSpPr/>
          <p:nvPr/>
        </p:nvSpPr>
        <p:spPr>
          <a:xfrm>
            <a:off x="10354310" y="3877945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08330" y="2315845"/>
            <a:ext cx="10975340" cy="857885"/>
          </a:xfrm>
          <a:prstGeom prst="rect">
            <a:avLst/>
          </a:prstGeom>
          <a:noFill/>
          <a:ln w="3175">
            <a:noFill/>
            <a:prstDash val="sysDash"/>
          </a:ln>
        </p:spPr>
        <p:txBody>
          <a:bodyPr wrap="square" lIns="72000" tIns="36000" rIns="72000" bIns="36000" anchor="t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Segoe UI" panose="020B0502040204020203" pitchFamily="34" charset="0"/>
              </a:defRPr>
            </a:lvl1pPr>
          </a:lstStyle>
          <a:p>
            <a:pPr marR="0" lvl="0" indent="0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</a:pPr>
            <a:r>
              <a:rPr kumimoji="0" altLang="zh-CN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Arial" panose="020B0604020202020204" pitchFamily="34" charset="0"/>
                <a:ea typeface="微软雅黑 Light" panose="020B0502040204020203" pitchFamily="34" charset="-122"/>
                <a:cs typeface="微软雅黑" panose="020B0503020204020204" charset="-122"/>
              </a:rPr>
              <a:t>       </a:t>
            </a:r>
            <a:r>
              <a:rPr kumimoji="0" lang="zh-CN" altLang="en-US" sz="1800" b="0" i="0" spc="50" baseline="0" noProof="0" dirty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市综合行政执法局严格按照《政府信息公开条例》的规定开展工作，主动公开相关的政府信息，及时回应公民申请，未发生因政务公开申请引发行政复议及提起行政诉讼。</a:t>
            </a:r>
            <a:endParaRPr kumimoji="0" lang="zh-CN" altLang="en-US" sz="1800" b="0" i="0" spc="50" baseline="0" noProof="0" dirty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47140" y="681990"/>
            <a:ext cx="99561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chemeClr val="accent1"/>
                </a:solidFill>
                <a:latin typeface="+mj-ea"/>
                <a:ea typeface="+mj-ea"/>
              </a:rPr>
              <a:t>因政府信息公开申请引发行政复议及提起行政诉讼情况</a:t>
            </a:r>
            <a:endParaRPr lang="zh-CN" altLang="en-US" sz="40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17625" y="3498215"/>
            <a:ext cx="100850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>
                <a:solidFill>
                  <a:schemeClr val="accent1"/>
                </a:solidFill>
                <a:latin typeface="+mj-ea"/>
                <a:ea typeface="+mj-ea"/>
              </a:rPr>
              <a:t>政务信息公开存在的问题</a:t>
            </a:r>
            <a:endParaRPr lang="zh-CN" altLang="en-US" sz="400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76120" y="4529455"/>
            <a:ext cx="91370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pc="50" noProof="0" dirty="0" smtClean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 对政府信息公开工作认识度不够，重视程度不强</a:t>
            </a:r>
            <a:r>
              <a:rPr lang="zh-CN" altLang="en-US" spc="50" noProof="0" dirty="0" smtClean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。政策解读内容还比较制式，可读性不够强的问题。</a:t>
            </a:r>
            <a:endParaRPr lang="zh-CN" altLang="en-US" spc="50" noProof="0" dirty="0" smtClean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9270" y="5355590"/>
            <a:ext cx="110134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pc="50" noProof="0" dirty="0" smtClean="0">
                <a:ln w="3175">
                  <a:noFill/>
                  <a:prstDash val="dash"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仿宋_GB2312" panose="02010609030101010101" charset="-122"/>
                <a:ea typeface="仿宋_GB2312" panose="02010609030101010101" charset="-122"/>
                <a:cs typeface="微软雅黑" panose="020B0503020204020204" charset="-122"/>
              </a:rPr>
              <a:t>    通过邀请专家授课、开展政府信息公开工作专题辅导等形式，切实提高工作人员对政府信息公开工作的认识水平和工作能力。制定下发任务清单，明确各部位工作责任，安排专人按时报送更新政府公开信息，确保工作质量。多用客观事实、统计数据和生动案例等不断提高政策解读的质量，多用图解、动漫、音频、视频等形式，让市民更好的了解政策内容。</a:t>
            </a:r>
            <a:endParaRPr lang="en-US" altLang="zh-CN" spc="50" noProof="0" dirty="0" smtClean="0">
              <a:ln w="3175">
                <a:noFill/>
                <a:prstDash val="dash"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仿宋_GB2312" panose="02010609030101010101" charset="-122"/>
              <a:ea typeface="仿宋_GB2312" panose="02010609030101010101" charset="-122"/>
              <a:cs typeface="微软雅黑" panose="020B0503020204020204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10988675" y="4676140"/>
            <a:ext cx="1203325" cy="61150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改进方向</a:t>
            </a:r>
            <a:endParaRPr lang="zh-CN" altLang="en-US"/>
          </a:p>
        </p:txBody>
      </p:sp>
      <p:sp>
        <p:nvSpPr>
          <p:cNvPr id="11" name="圆角矩形标注 10"/>
          <p:cNvSpPr/>
          <p:nvPr/>
        </p:nvSpPr>
        <p:spPr>
          <a:xfrm>
            <a:off x="752475" y="4064635"/>
            <a:ext cx="1412875" cy="61150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主要问题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10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11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12.xml><?xml version="1.0" encoding="utf-8"?>
<p:tagLst xmlns:p="http://schemas.openxmlformats.org/presentationml/2006/main">
  <p:tag name="commondata" val="eyJoZGlkIjoiMWM0MTE2ZDUyOGI3OGJhYjc2MjdiODg3MDdmODk3MjAifQ=="/>
</p:tagLst>
</file>

<file path=ppt/tags/tag2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</p:tagLst>
</file>

<file path=ppt/tags/tag3.xml><?xml version="1.0" encoding="utf-8"?>
<p:tagLst xmlns:p="http://schemas.openxmlformats.org/presentationml/2006/main"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BEAUTIFY_FLAG" val="#wm#"/>
  <p:tag name="KSO_WM_TEMPLATE_CATEGORY" val="diagram"/>
  <p:tag name="KSO_WM_TEMPLATE_INDEX" val="20200864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4.xml><?xml version="1.0" encoding="utf-8"?>
<p:tagLst xmlns:p="http://schemas.openxmlformats.org/presentationml/2006/main">
  <p:tag name="KSO_WM_UNIT_TABLE_BEAUTIFY" val="smartTable{5a8659d4-0e85-4226-af6b-e7530a8eb287}"/>
</p:tagLst>
</file>

<file path=ppt/tags/tag5.xml><?xml version="1.0" encoding="utf-8"?>
<p:tagLst xmlns:p="http://schemas.openxmlformats.org/presentationml/2006/main">
  <p:tag name="KSO_WM_BEAUTIFY_FLAG" val="#wm#"/>
  <p:tag name="KSO_WM_TEMPLATE_CATEGORY" val="diagram"/>
  <p:tag name="KSO_WM_TEMPLATE_INDEX" val="20200434"/>
  <p:tag name="KSO_WM_SLIDE_ID" val="diagram20200434_1"/>
  <p:tag name="KSO_WM_TEMPLATE_SUBCATEGORY" val="11"/>
  <p:tag name="KSO_WM_SLIDE_TYPE" val="text"/>
  <p:tag name="KSO_WM_SLIDE_SUBTYPE" val="picTxt"/>
  <p:tag name="KSO_WM_SLIDE_ITEM_CNT" val="0"/>
  <p:tag name="KSO_WM_SLIDE_INDEX" val="1"/>
  <p:tag name="KSO_WM_UNIT_SHOW_EDIT_AREA_INDICATION" val="1"/>
  <p:tag name="KSO_WM_SLIDE_SIZE" val="864*444"/>
  <p:tag name="KSO_WM_SLIDE_POSITION" val="47*47"/>
  <p:tag name="KSO_WM_TAG_VERSION" val="1.0"/>
  <p:tag name="KSO_WM_SLIDE_LAYOUT" val="d_f"/>
  <p:tag name="KSO_WM_SLIDE_LAYOUT_CNT" val="1_1"/>
  <p:tag name="KSO_WM_SLIDE_LAYOUT_INFO" val="{&quot;direction&quot;:0,&quot;horizontalAlign&quot;:-1,&quot;verticalAlign&quot;:-1,&quot;type&quot;:1,&quot;diagramDirection&quot;:0,&quot;canSetOverLayout&quot;:0,&quot;isOverLayout&quot;:0,&quot;normalSize&quot;:{&quot;size1&quot;:24.2},&quot;minSize&quot;:{&quot;size1&quot;:19.2},&quot;maxSize&quot;:{&quot;size1&quot;:66.2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1,&quot;verticalAlign&quot;:1,&quot;type&quot;:0,&quot;diagramDirection&quot;:0,&quot;canSetOverLayout&quot;:0,&quot;isOverLayout&quot;:0,&quot;margin&quot;:{&quot;left&quot;:1.69,&quot;top&quot;:1.682,&quot;right&quot;:1.69,&quot;bottom&quot;:0.822},&quot;edge&quot;:{&quot;left&quot;:true,&quot;top&quot;:true,&quot;right&quot;:true,&quot;bottom&quot;:false}},{&quot;direction&quot;:0,&quot;horizontalAlign&quot;:0,&quot;verticalAlign&quot;:0,&quot;type&quot;:1,&quot;diagramDirection&quot;:0,&quot;canSetOverLayout&quot;:1,&quot;isOverLayout&quot;:0,&quot;margin&quot;:{&quot;left&quot;:1.69,&quot;top&quot;:0.026,&quot;right&quot;:1.69,&quot;bottom&quot;:1.682},&quot;marginOverLayout&quot;:{&quot;left&quot;:0.0,&quot;top&quot;:0.026,&quot;right&quot;:0.0,&quot;bottom&quot;:0.0},&quot;edge&quot;:{&quot;left&quot;:true,&quot;top&quot;:false,&quot;right&quot;:true,&quot;bottom&quot;:true},&quot;backgroundInfo&quot;:[{&quot;type&quot;:&quot;bottomTop&quot;,&quot;left&quot;:0.0,&quot;top&quot;:0.203432009,&quot;right&quot;:0.0,&quot;bottom&quot;:0.0}]}]}"/>
  <p:tag name="KSO_WM_SLIDE_CAN_ADD_NAVIGATION" val="1"/>
  <p:tag name="KSO_WM_SLIDE_BACKGROUND" val="[&quot;general&quot;,&quot;frame&quot;,&quot;bottomTop&quot;]"/>
  <p:tag name="KSO_WM_SLIDE_RATIO" val="1.777778"/>
  <p:tag name="KSO_WM_TEMPLATE_MASTER_TYPE" val="0"/>
  <p:tag name="KSO_WM_TEMPLATE_COLOR_TYPE" val="1"/>
</p:tagLst>
</file>

<file path=ppt/tags/tag6.xml><?xml version="1.0" encoding="utf-8"?>
<p:tagLst xmlns:p="http://schemas.openxmlformats.org/presentationml/2006/main">
  <p:tag name="KSO_WM_UNIT_PRESET_TEXT" val="点击输入正文"/>
  <p:tag name="KSO_WM_UNIT_NOCLEAR" val="0"/>
  <p:tag name="KSO_WM_UNIT_SHOW_EDIT_AREA_INDICATION" val="1"/>
  <p:tag name="KSO_WM_UNIT_VALUE" val="564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0864_1*f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14;18;2"/>
  <p:tag name="KSO_WM_UNIT_BLOCK" val="0"/>
  <p:tag name="KSO_WM_UNIT_PLACING_PICTURE_MD4" val="0"/>
</p:tagLst>
</file>

<file path=ppt/tags/tag7.xml><?xml version="1.0" encoding="utf-8"?>
<p:tagLst xmlns:p="http://schemas.openxmlformats.org/presentationml/2006/main">
  <p:tag name="KSO_WM_UNIT_ISCONTENTSTITLE" val="0"/>
  <p:tag name="KSO_WM_UNIT_PRESET_TEXT" val="点击输入大标题"/>
  <p:tag name="KSO_WM_UNIT_NOCLEAR" val="0"/>
  <p:tag name="KSO_WM_UNIT_SHOW_EDIT_AREA_INDICATION" val="1"/>
  <p:tag name="KSO_WM_UNIT_VALUE" val="5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0864_1*a*1"/>
  <p:tag name="KSO_WM_TEMPLATE_CATEGORY" val="diagram"/>
  <p:tag name="KSO_WM_TEMPLATE_INDEX" val="20200864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</p:tagLst>
</file>

<file path=ppt/tags/tag8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ags/tag9.xml><?xml version="1.0" encoding="utf-8"?>
<p:tagLst xmlns:p="http://schemas.openxmlformats.org/presentationml/2006/main">
  <p:tag name="KSO_WM_BEAUTIFY_FLAG" val="#wm#"/>
  <p:tag name="KSO_WM_TEMPLATE_CATEGORY" val="diagram"/>
  <p:tag name="KSO_WM_TEMPLATE_INDEX" val="20200864"/>
  <p:tag name="KSO_WM_SLIDE_ID" val="diagram20200864_1"/>
  <p:tag name="KSO_WM_TEMPLATE_SUBCATEGORY" val="11"/>
  <p:tag name="KSO_WM_SLIDE_TYPE" val="text"/>
  <p:tag name="KSO_WM_SLIDE_SUBTYPE" val="pureTxt"/>
  <p:tag name="KSO_WM_SLIDE_ITEM_CNT" val="0"/>
  <p:tag name="KSO_WM_SLIDE_INDEX" val="1"/>
  <p:tag name="KSO_WM_UNIT_SHOW_EDIT_AREA_INDICATION" val="1"/>
  <p:tag name="KSO_WM_SLIDE_SIZE" val="864*454"/>
  <p:tag name="KSO_WM_SLIDE_POSITION" val="47*37"/>
  <p:tag name="KSO_WM_TAG_VERSION" val="1.0"/>
  <p:tag name="KSO_WM_SLIDE_LAYOUT" val="a_f"/>
  <p:tag name="KSO_WM_SLIDE_LAYOUT_CNT" val="1_1"/>
  <p:tag name="KSO_WM_SLIDE_LAYOUT_INFO" val="{&quot;direction&quot;:0,&quot;horizontalAlign&quot;:-1,&quot;verticalAlign&quot;:-1,&quot;type&quot;:0,&quot;diagramDirection&quot;:0,&quot;canSetOverLayout&quot;:0,&quot;isOverLayout&quot;:0,&quot;normalSize&quot;:{&quot;size1&quot;:26.0},&quot;minSize&quot;:{&quot;size1&quot;:26.0},&quot;maxSize&quot;:{&quot;size1&quot;:26.0},&quot;edge&quot;:{&quot;left&quot;:true,&quot;top&quot;:true,&quot;right&quot;:true,&quot;bottom&quot;:true},&quot;backgroundInfo&quot;:[{&quot;type&quot;:&quot;general&quot;,&quot;left&quot;:0.0,&quot;top&quot;:0.0,&quot;right&quot;:0.0,&quot;bottom&quot;:0.0},{&quot;type&quot;:&quot;frame&quot;,&quot;left&quot;:0.0,&quot;top&quot;:0.0,&quot;right&quot;:0.0,&quot;bottom&quot;:0.0}],&quot;subLayout&quot;:[{&quot;direction&quot;:0,&quot;horizontalAlign&quot;:0,&quot;verticalAlign&quot;:1,&quot;type&quot;:0,&quot;diagramDirection&quot;:0,&quot;canSetOverLayout&quot;:0,&quot;isOverLayout&quot;:0,&quot;margin&quot;:{&quot;left&quot;:1.69,&quot;top&quot;:1.319,&quot;right&quot;:1.69,&quot;bottom&quot;:0.163},&quot;edge&quot;:{&quot;left&quot;:true,&quot;top&quot;:true,&quot;right&quot;:true,&quot;bottom&quot;:false}},{&quot;direction&quot;:0,&quot;horizontalAlign&quot;:0,&quot;verticalAlign&quot;:1,&quot;type&quot;:0,&quot;diagramDirection&quot;:0,&quot;canSetOverLayout&quot;:0,&quot;isOverLayout&quot;:0,&quot;margin&quot;:{&quot;left&quot;:1.69,&quot;top&quot;:0.026,&quot;right&quot;:1.69,&quot;bottom&quot;:1.69},&quot;edge&quot;:{&quot;left&quot;:true,&quot;top&quot;:false,&quot;right&quot;:true,&quot;bottom&quot;:true}}]}"/>
  <p:tag name="KSO_WM_SLIDE_CAN_ADD_NAVIGATION" val="1"/>
  <p:tag name="KSO_WM_SLIDE_BACKGROUND" val="[&quot;general&quot;,&quot;frame&quot;]"/>
  <p:tag name="KSO_WM_SLIDE_RATIO" val="1.777778"/>
  <p:tag name="KSO_WM_TEMPLATE_MASTER_TYPE" val="0"/>
  <p:tag name="KSO_WM_TEMPLATE_COLOR_TYPE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1146</Words>
  <Application>WPS 演示</Application>
  <PresentationFormat>宽屏</PresentationFormat>
  <Paragraphs>88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仿宋_GB2312</vt:lpstr>
      <vt:lpstr>微软雅黑</vt:lpstr>
      <vt:lpstr>Segoe UI</vt:lpstr>
      <vt:lpstr>微软雅黑 Light</vt:lpstr>
      <vt:lpstr>黑体</vt:lpstr>
      <vt:lpstr>Calibri</vt:lpstr>
      <vt:lpstr>Arial Unicode MS</vt:lpstr>
      <vt:lpstr>Office 主题</vt:lpstr>
      <vt:lpstr>总体情况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前后左右</cp:lastModifiedBy>
  <cp:revision>31</cp:revision>
  <dcterms:created xsi:type="dcterms:W3CDTF">2021-05-25T01:35:00Z</dcterms:created>
  <dcterms:modified xsi:type="dcterms:W3CDTF">2024-01-11T09:03:20Z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80621C4D2B4949EC86E06BDCB9833E39</vt:lpwstr>
  </property>
  <property fmtid="{D5CDD505-2E9C-101B-9397-08002B2CF9AE}" pid="3" name="KSOProductBuildVer">
    <vt:lpwstr>2052-12.1.0.16120</vt:lpwstr>
  </property>
</Properties>
</file>